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72" r:id="rId4"/>
    <p:sldId id="258" r:id="rId5"/>
    <p:sldId id="259" r:id="rId6"/>
    <p:sldId id="264" r:id="rId7"/>
    <p:sldId id="279" r:id="rId8"/>
    <p:sldId id="281" r:id="rId9"/>
    <p:sldId id="273" r:id="rId10"/>
    <p:sldId id="274" r:id="rId11"/>
    <p:sldId id="276" r:id="rId12"/>
    <p:sldId id="282" r:id="rId13"/>
    <p:sldId id="286" r:id="rId14"/>
    <p:sldId id="283" r:id="rId15"/>
    <p:sldId id="284" r:id="rId16"/>
    <p:sldId id="288" r:id="rId17"/>
    <p:sldId id="287" r:id="rId18"/>
    <p:sldId id="289" r:id="rId19"/>
    <p:sldId id="290" r:id="rId20"/>
    <p:sldId id="291" r:id="rId21"/>
    <p:sldId id="292" r:id="rId22"/>
    <p:sldId id="269"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0" autoAdjust="0"/>
  </p:normalViewPr>
  <p:slideViewPr>
    <p:cSldViewPr snapToGrid="0">
      <p:cViewPr>
        <p:scale>
          <a:sx n="62" d="100"/>
          <a:sy n="62" d="100"/>
        </p:scale>
        <p:origin x="84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1:12:56.24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61F0D-FFB7-42D1-A308-D48A51815E8C}" type="datetimeFigureOut">
              <a:rPr lang="en-IN" smtClean="0"/>
              <a:t>29-04-2024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74270-E3C3-4AF9-8051-CD51E6A78769}" type="slidenum">
              <a:rPr lang="en-IN" smtClean="0"/>
              <a:t>‹#›</a:t>
            </a:fld>
            <a:endParaRPr lang="en-IN"/>
          </a:p>
        </p:txBody>
      </p:sp>
    </p:spTree>
    <p:extLst>
      <p:ext uri="{BB962C8B-B14F-4D97-AF65-F5344CB8AC3E}">
        <p14:creationId xmlns:p14="http://schemas.microsoft.com/office/powerpoint/2010/main" val="2441685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E74270-E3C3-4AF9-8051-CD51E6A78769}" type="slidenum">
              <a:rPr lang="en-IN" smtClean="0"/>
              <a:t>1</a:t>
            </a:fld>
            <a:endParaRPr lang="en-IN"/>
          </a:p>
        </p:txBody>
      </p:sp>
    </p:spTree>
    <p:extLst>
      <p:ext uri="{BB962C8B-B14F-4D97-AF65-F5344CB8AC3E}">
        <p14:creationId xmlns:p14="http://schemas.microsoft.com/office/powerpoint/2010/main" val="1014850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4B84-138A-3535-E0D0-C718C42722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05180-B1DB-9B6D-0195-4070495CD2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8EF83A-6F1A-23C3-676B-755C1849C71F}"/>
              </a:ext>
            </a:extLst>
          </p:cNvPr>
          <p:cNvSpPr>
            <a:spLocks noGrp="1"/>
          </p:cNvSpPr>
          <p:nvPr>
            <p:ph type="dt" sz="half" idx="10"/>
          </p:nvPr>
        </p:nvSpPr>
        <p:spPr/>
        <p:txBody>
          <a:bodyPr/>
          <a:lstStyle/>
          <a:p>
            <a:fld id="{C1C06C96-2FAC-409E-9135-B9E08C1D9135}" type="datetime1">
              <a:rPr lang="en-IN" smtClean="0"/>
              <a:t>29-04-2024</a:t>
            </a:fld>
            <a:endParaRPr lang="en-IN"/>
          </a:p>
        </p:txBody>
      </p:sp>
      <p:sp>
        <p:nvSpPr>
          <p:cNvPr id="5" name="Footer Placeholder 4">
            <a:extLst>
              <a:ext uri="{FF2B5EF4-FFF2-40B4-BE49-F238E27FC236}">
                <a16:creationId xmlns:a16="http://schemas.microsoft.com/office/drawing/2014/main" id="{C27499D1-7BAD-4A90-89EA-1C0D0D1A394E}"/>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964204E6-DE21-90B0-6C66-52579996AF9B}"/>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367207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EFFE-A7CD-9DFD-5D6B-B455B41CA1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8BC95-95CD-5E54-80EB-33B75AC7E8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E70F86-F594-8C18-50CA-DD6983C81297}"/>
              </a:ext>
            </a:extLst>
          </p:cNvPr>
          <p:cNvSpPr>
            <a:spLocks noGrp="1"/>
          </p:cNvSpPr>
          <p:nvPr>
            <p:ph type="dt" sz="half" idx="10"/>
          </p:nvPr>
        </p:nvSpPr>
        <p:spPr/>
        <p:txBody>
          <a:bodyPr/>
          <a:lstStyle/>
          <a:p>
            <a:fld id="{5DEF0FE7-9740-498C-962E-9A5CC30AC0F2}" type="datetime1">
              <a:rPr lang="en-IN" smtClean="0"/>
              <a:t>29-04-2024</a:t>
            </a:fld>
            <a:endParaRPr lang="en-IN"/>
          </a:p>
        </p:txBody>
      </p:sp>
      <p:sp>
        <p:nvSpPr>
          <p:cNvPr id="5" name="Footer Placeholder 4">
            <a:extLst>
              <a:ext uri="{FF2B5EF4-FFF2-40B4-BE49-F238E27FC236}">
                <a16:creationId xmlns:a16="http://schemas.microsoft.com/office/drawing/2014/main" id="{2F042F9C-1495-E1EB-1550-732AAFC32725}"/>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23D81B91-FBA5-65F0-C119-A5396567D7B4}"/>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52575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C1854A-BCF4-C3B4-FFF0-78E7986D42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3CFA8D-6B0D-7101-BD10-D045B70504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20ACD1-DB8B-3AE3-D985-48770CDE7B7F}"/>
              </a:ext>
            </a:extLst>
          </p:cNvPr>
          <p:cNvSpPr>
            <a:spLocks noGrp="1"/>
          </p:cNvSpPr>
          <p:nvPr>
            <p:ph type="dt" sz="half" idx="10"/>
          </p:nvPr>
        </p:nvSpPr>
        <p:spPr/>
        <p:txBody>
          <a:bodyPr/>
          <a:lstStyle/>
          <a:p>
            <a:fld id="{C2CF9C1A-C22E-4A7A-AD0D-46AAE40C4218}" type="datetime1">
              <a:rPr lang="en-IN" smtClean="0"/>
              <a:t>29-04-2024</a:t>
            </a:fld>
            <a:endParaRPr lang="en-IN"/>
          </a:p>
        </p:txBody>
      </p:sp>
      <p:sp>
        <p:nvSpPr>
          <p:cNvPr id="5" name="Footer Placeholder 4">
            <a:extLst>
              <a:ext uri="{FF2B5EF4-FFF2-40B4-BE49-F238E27FC236}">
                <a16:creationId xmlns:a16="http://schemas.microsoft.com/office/drawing/2014/main" id="{01C2FBC7-3B01-1D17-E578-897054C0C706}"/>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2FB339C5-B9C8-BF81-411D-41C6D41CDE3F}"/>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3067888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DE51-2325-2365-87F2-6E6EC3C096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1D7C4A-DB45-A7A0-6CB0-8B9386097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B071FD-5C6A-B486-0A63-F30C4FC90523}"/>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50BD4165-4B38-8200-BF8E-2622E75AA9D9}"/>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EC758104-0E68-3BE2-F1C2-54950DD7DAA5}"/>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413166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E409-A74B-8530-8D9A-84A095B5D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4E3118-5AA4-DEE3-5C10-012BDD1AD9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EA8703-0D1F-504D-38AD-55C83F4FFA00}"/>
              </a:ext>
            </a:extLst>
          </p:cNvPr>
          <p:cNvSpPr>
            <a:spLocks noGrp="1"/>
          </p:cNvSpPr>
          <p:nvPr>
            <p:ph type="dt" sz="half" idx="10"/>
          </p:nvPr>
        </p:nvSpPr>
        <p:spPr/>
        <p:txBody>
          <a:bodyPr/>
          <a:lstStyle/>
          <a:p>
            <a:fld id="{A9DC3861-0E0B-4787-B05A-DE3C889AEB37}" type="datetime1">
              <a:rPr lang="en-IN" smtClean="0"/>
              <a:t>29-04-2024</a:t>
            </a:fld>
            <a:endParaRPr lang="en-IN"/>
          </a:p>
        </p:txBody>
      </p:sp>
      <p:sp>
        <p:nvSpPr>
          <p:cNvPr id="5" name="Footer Placeholder 4">
            <a:extLst>
              <a:ext uri="{FF2B5EF4-FFF2-40B4-BE49-F238E27FC236}">
                <a16:creationId xmlns:a16="http://schemas.microsoft.com/office/drawing/2014/main" id="{E675DC32-B3A3-1EC0-1878-05BCAF6FC8A9}"/>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DA27A0E8-CEE2-83D5-B6E0-C11ACAACDFAA}"/>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2733596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0BDE-62E4-76DB-AD3D-0C8730870B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743562-0A49-F9B7-A164-D486A11F6B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FDA222-4834-7632-E91D-A40705A18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B39CE6-8752-350C-FDBA-C5D31A76BEAB}"/>
              </a:ext>
            </a:extLst>
          </p:cNvPr>
          <p:cNvSpPr>
            <a:spLocks noGrp="1"/>
          </p:cNvSpPr>
          <p:nvPr>
            <p:ph type="dt" sz="half" idx="10"/>
          </p:nvPr>
        </p:nvSpPr>
        <p:spPr/>
        <p:txBody>
          <a:bodyPr/>
          <a:lstStyle/>
          <a:p>
            <a:fld id="{A1F96B64-64D7-4AE5-8FED-E48BB348ED2E}" type="datetime1">
              <a:rPr lang="en-IN" smtClean="0"/>
              <a:t>29-04-2024</a:t>
            </a:fld>
            <a:endParaRPr lang="en-IN"/>
          </a:p>
        </p:txBody>
      </p:sp>
      <p:sp>
        <p:nvSpPr>
          <p:cNvPr id="6" name="Footer Placeholder 5">
            <a:extLst>
              <a:ext uri="{FF2B5EF4-FFF2-40B4-BE49-F238E27FC236}">
                <a16:creationId xmlns:a16="http://schemas.microsoft.com/office/drawing/2014/main" id="{C0164345-BAFE-24E8-05F5-D813A1357434}"/>
              </a:ext>
            </a:extLst>
          </p:cNvPr>
          <p:cNvSpPr>
            <a:spLocks noGrp="1"/>
          </p:cNvSpPr>
          <p:nvPr>
            <p:ph type="ftr" sz="quarter" idx="11"/>
          </p:nvPr>
        </p:nvSpPr>
        <p:spPr/>
        <p:txBody>
          <a:bodyPr/>
          <a:lstStyle/>
          <a:p>
            <a:r>
              <a:rPr lang="en-US"/>
              <a:t>DEPARTMENT OF MECHANICAL ENGINEERING PATTOOR</a:t>
            </a:r>
            <a:endParaRPr lang="en-IN"/>
          </a:p>
        </p:txBody>
      </p:sp>
      <p:sp>
        <p:nvSpPr>
          <p:cNvPr id="7" name="Slide Number Placeholder 6">
            <a:extLst>
              <a:ext uri="{FF2B5EF4-FFF2-40B4-BE49-F238E27FC236}">
                <a16:creationId xmlns:a16="http://schemas.microsoft.com/office/drawing/2014/main" id="{E376F3B6-C82B-C9F0-0981-379BA21D4E7D}"/>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48751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5A3E-D1D1-1C4F-B5E7-A37D32A7942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D18705-5B68-C691-AF56-776DC99E9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601FBE-9B54-350E-53E8-3D8247EDE0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556B79-DBB3-509F-3FBD-23E9AC1DBD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7FD4A9-438E-3EF5-6BCD-C90830E0B4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D454B9-10A4-4639-73C4-662359AC9EE8}"/>
              </a:ext>
            </a:extLst>
          </p:cNvPr>
          <p:cNvSpPr>
            <a:spLocks noGrp="1"/>
          </p:cNvSpPr>
          <p:nvPr>
            <p:ph type="dt" sz="half" idx="10"/>
          </p:nvPr>
        </p:nvSpPr>
        <p:spPr/>
        <p:txBody>
          <a:bodyPr/>
          <a:lstStyle/>
          <a:p>
            <a:fld id="{960D7E29-40E1-4ED3-A1AC-2593F165BC79}" type="datetime1">
              <a:rPr lang="en-IN" smtClean="0"/>
              <a:t>29-04-2024</a:t>
            </a:fld>
            <a:endParaRPr lang="en-IN"/>
          </a:p>
        </p:txBody>
      </p:sp>
      <p:sp>
        <p:nvSpPr>
          <p:cNvPr id="8" name="Footer Placeholder 7">
            <a:extLst>
              <a:ext uri="{FF2B5EF4-FFF2-40B4-BE49-F238E27FC236}">
                <a16:creationId xmlns:a16="http://schemas.microsoft.com/office/drawing/2014/main" id="{9CF3791A-AC75-AFAC-9292-C38AF1B3D245}"/>
              </a:ext>
            </a:extLst>
          </p:cNvPr>
          <p:cNvSpPr>
            <a:spLocks noGrp="1"/>
          </p:cNvSpPr>
          <p:nvPr>
            <p:ph type="ftr" sz="quarter" idx="11"/>
          </p:nvPr>
        </p:nvSpPr>
        <p:spPr/>
        <p:txBody>
          <a:bodyPr/>
          <a:lstStyle/>
          <a:p>
            <a:r>
              <a:rPr lang="en-US"/>
              <a:t>DEPARTMENT OF MECHANICAL ENGINEERING PATTOOR</a:t>
            </a:r>
            <a:endParaRPr lang="en-IN"/>
          </a:p>
        </p:txBody>
      </p:sp>
      <p:sp>
        <p:nvSpPr>
          <p:cNvPr id="9" name="Slide Number Placeholder 8">
            <a:extLst>
              <a:ext uri="{FF2B5EF4-FFF2-40B4-BE49-F238E27FC236}">
                <a16:creationId xmlns:a16="http://schemas.microsoft.com/office/drawing/2014/main" id="{5B632FEF-9BE4-5882-BF09-3198FC0B52F4}"/>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287500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5A9C-9C76-F94C-C39D-845B5B03D9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09309B-5C69-1E3F-B16E-FF53B80D49DF}"/>
              </a:ext>
            </a:extLst>
          </p:cNvPr>
          <p:cNvSpPr>
            <a:spLocks noGrp="1"/>
          </p:cNvSpPr>
          <p:nvPr>
            <p:ph type="dt" sz="half" idx="10"/>
          </p:nvPr>
        </p:nvSpPr>
        <p:spPr/>
        <p:txBody>
          <a:bodyPr/>
          <a:lstStyle/>
          <a:p>
            <a:fld id="{C5B22C4A-5C0B-400C-815A-0F7AD3C823C5}" type="datetime1">
              <a:rPr lang="en-IN" smtClean="0"/>
              <a:t>29-04-2024</a:t>
            </a:fld>
            <a:endParaRPr lang="en-IN"/>
          </a:p>
        </p:txBody>
      </p:sp>
      <p:sp>
        <p:nvSpPr>
          <p:cNvPr id="4" name="Footer Placeholder 3">
            <a:extLst>
              <a:ext uri="{FF2B5EF4-FFF2-40B4-BE49-F238E27FC236}">
                <a16:creationId xmlns:a16="http://schemas.microsoft.com/office/drawing/2014/main" id="{055A2D83-8764-2E99-1EFF-BCB08F57570F}"/>
              </a:ext>
            </a:extLst>
          </p:cNvPr>
          <p:cNvSpPr>
            <a:spLocks noGrp="1"/>
          </p:cNvSpPr>
          <p:nvPr>
            <p:ph type="ftr" sz="quarter" idx="11"/>
          </p:nvPr>
        </p:nvSpPr>
        <p:spPr/>
        <p:txBody>
          <a:bodyPr/>
          <a:lstStyle/>
          <a:p>
            <a:r>
              <a:rPr lang="en-US"/>
              <a:t>DEPARTMENT OF MECHANICAL ENGINEERING PATTOOR</a:t>
            </a:r>
            <a:endParaRPr lang="en-IN"/>
          </a:p>
        </p:txBody>
      </p:sp>
      <p:sp>
        <p:nvSpPr>
          <p:cNvPr id="5" name="Slide Number Placeholder 4">
            <a:extLst>
              <a:ext uri="{FF2B5EF4-FFF2-40B4-BE49-F238E27FC236}">
                <a16:creationId xmlns:a16="http://schemas.microsoft.com/office/drawing/2014/main" id="{BBFA0B1D-0F76-6B05-6E5D-96489DEB7664}"/>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88190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A65F3-7CE8-3C75-7AB1-CBA03A9D2CD0}"/>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6751164A-72F1-B33F-D1CA-083E76C34D03}"/>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475C0745-D5B5-C7F5-3A78-06AB54AB9C88}"/>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94060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5028-D28A-A938-28E5-48CB5CCEE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F7BCE2-2FC4-5F56-6521-96D47BB76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58B9BD-08CF-FEB4-AD79-E7500F60F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4E163D-0FA9-A823-F638-9DC0817F8A37}"/>
              </a:ext>
            </a:extLst>
          </p:cNvPr>
          <p:cNvSpPr>
            <a:spLocks noGrp="1"/>
          </p:cNvSpPr>
          <p:nvPr>
            <p:ph type="dt" sz="half" idx="10"/>
          </p:nvPr>
        </p:nvSpPr>
        <p:spPr/>
        <p:txBody>
          <a:bodyPr/>
          <a:lstStyle/>
          <a:p>
            <a:fld id="{CE262C4A-6EC1-4BE0-BB45-3035F8223E98}" type="datetime1">
              <a:rPr lang="en-IN" smtClean="0"/>
              <a:t>29-04-2024</a:t>
            </a:fld>
            <a:endParaRPr lang="en-IN"/>
          </a:p>
        </p:txBody>
      </p:sp>
      <p:sp>
        <p:nvSpPr>
          <p:cNvPr id="6" name="Footer Placeholder 5">
            <a:extLst>
              <a:ext uri="{FF2B5EF4-FFF2-40B4-BE49-F238E27FC236}">
                <a16:creationId xmlns:a16="http://schemas.microsoft.com/office/drawing/2014/main" id="{F7C98AA0-6C0B-0EB0-CD58-E951D917EC49}"/>
              </a:ext>
            </a:extLst>
          </p:cNvPr>
          <p:cNvSpPr>
            <a:spLocks noGrp="1"/>
          </p:cNvSpPr>
          <p:nvPr>
            <p:ph type="ftr" sz="quarter" idx="11"/>
          </p:nvPr>
        </p:nvSpPr>
        <p:spPr/>
        <p:txBody>
          <a:bodyPr/>
          <a:lstStyle/>
          <a:p>
            <a:r>
              <a:rPr lang="en-US"/>
              <a:t>DEPARTMENT OF MECHANICAL ENGINEERING PATTOOR</a:t>
            </a:r>
            <a:endParaRPr lang="en-IN"/>
          </a:p>
        </p:txBody>
      </p:sp>
      <p:sp>
        <p:nvSpPr>
          <p:cNvPr id="7" name="Slide Number Placeholder 6">
            <a:extLst>
              <a:ext uri="{FF2B5EF4-FFF2-40B4-BE49-F238E27FC236}">
                <a16:creationId xmlns:a16="http://schemas.microsoft.com/office/drawing/2014/main" id="{AE6B7C1B-617E-90F6-9A81-EA4CAC4CE64F}"/>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3733083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A68E-9457-F17A-ABD7-E3612AEA2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49E6D6-9640-99AC-E0A1-53C877195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66C314-4AC8-B208-C2A4-76AE6BF4C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6C3019-F802-768B-8E26-6B63227A31E3}"/>
              </a:ext>
            </a:extLst>
          </p:cNvPr>
          <p:cNvSpPr>
            <a:spLocks noGrp="1"/>
          </p:cNvSpPr>
          <p:nvPr>
            <p:ph type="dt" sz="half" idx="10"/>
          </p:nvPr>
        </p:nvSpPr>
        <p:spPr/>
        <p:txBody>
          <a:bodyPr/>
          <a:lstStyle/>
          <a:p>
            <a:fld id="{3A1CB279-62CF-4B02-9CA6-7918D5DC7D17}" type="datetime1">
              <a:rPr lang="en-IN" smtClean="0"/>
              <a:t>29-04-2024</a:t>
            </a:fld>
            <a:endParaRPr lang="en-IN"/>
          </a:p>
        </p:txBody>
      </p:sp>
      <p:sp>
        <p:nvSpPr>
          <p:cNvPr id="6" name="Footer Placeholder 5">
            <a:extLst>
              <a:ext uri="{FF2B5EF4-FFF2-40B4-BE49-F238E27FC236}">
                <a16:creationId xmlns:a16="http://schemas.microsoft.com/office/drawing/2014/main" id="{8B6A47DF-D094-1A47-642B-A0E54440314E}"/>
              </a:ext>
            </a:extLst>
          </p:cNvPr>
          <p:cNvSpPr>
            <a:spLocks noGrp="1"/>
          </p:cNvSpPr>
          <p:nvPr>
            <p:ph type="ftr" sz="quarter" idx="11"/>
          </p:nvPr>
        </p:nvSpPr>
        <p:spPr/>
        <p:txBody>
          <a:bodyPr/>
          <a:lstStyle/>
          <a:p>
            <a:r>
              <a:rPr lang="en-US"/>
              <a:t>DEPARTMENT OF MECHANICAL ENGINEERING PATTOOR</a:t>
            </a:r>
            <a:endParaRPr lang="en-IN"/>
          </a:p>
        </p:txBody>
      </p:sp>
      <p:sp>
        <p:nvSpPr>
          <p:cNvPr id="7" name="Slide Number Placeholder 6">
            <a:extLst>
              <a:ext uri="{FF2B5EF4-FFF2-40B4-BE49-F238E27FC236}">
                <a16:creationId xmlns:a16="http://schemas.microsoft.com/office/drawing/2014/main" id="{812AD990-7C4F-34EE-BB6A-C85462D2C84D}"/>
              </a:ext>
            </a:extLst>
          </p:cNvPr>
          <p:cNvSpPr>
            <a:spLocks noGrp="1"/>
          </p:cNvSpPr>
          <p:nvPr>
            <p:ph type="sldNum" sz="quarter" idx="12"/>
          </p:nvPr>
        </p:nvSpPr>
        <p:spPr/>
        <p:txBody>
          <a:bodyPr/>
          <a:lstStyle/>
          <a:p>
            <a:fld id="{4D33481B-02C9-4B5A-8152-DC20DFB5D4FB}" type="slidenum">
              <a:rPr lang="en-IN" smtClean="0"/>
              <a:t>‹#›</a:t>
            </a:fld>
            <a:endParaRPr lang="en-IN"/>
          </a:p>
        </p:txBody>
      </p:sp>
    </p:spTree>
    <p:extLst>
      <p:ext uri="{BB962C8B-B14F-4D97-AF65-F5344CB8AC3E}">
        <p14:creationId xmlns:p14="http://schemas.microsoft.com/office/powerpoint/2010/main" val="213817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B51A7E-ADAF-24AD-2E2D-C18767FEE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5EDCCE-105E-B00C-8278-4437059AC1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9904A-5437-E46D-D244-671B04487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BB676-6912-48CF-A556-63B3DBE6C93F}" type="datetime1">
              <a:rPr lang="en-IN" smtClean="0"/>
              <a:t>29-04-2024</a:t>
            </a:fld>
            <a:endParaRPr lang="en-IN"/>
          </a:p>
        </p:txBody>
      </p:sp>
      <p:sp>
        <p:nvSpPr>
          <p:cNvPr id="5" name="Footer Placeholder 4">
            <a:extLst>
              <a:ext uri="{FF2B5EF4-FFF2-40B4-BE49-F238E27FC236}">
                <a16:creationId xmlns:a16="http://schemas.microsoft.com/office/drawing/2014/main" id="{E05BC517-B938-23FF-097F-A65FECA4B2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C299A44B-174A-3D17-5F23-FEFF0E2731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3481B-02C9-4B5A-8152-DC20DFB5D4FB}" type="slidenum">
              <a:rPr lang="en-IN" smtClean="0"/>
              <a:t>‹#›</a:t>
            </a:fld>
            <a:endParaRPr lang="en-IN"/>
          </a:p>
        </p:txBody>
      </p:sp>
    </p:spTree>
    <p:extLst>
      <p:ext uri="{BB962C8B-B14F-4D97-AF65-F5344CB8AC3E}">
        <p14:creationId xmlns:p14="http://schemas.microsoft.com/office/powerpoint/2010/main" val="397726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6DDA-3AD4-406D-6C23-EB4A9A00F306}"/>
              </a:ext>
            </a:extLst>
          </p:cNvPr>
          <p:cNvSpPr>
            <a:spLocks noGrp="1"/>
          </p:cNvSpPr>
          <p:nvPr>
            <p:ph type="ctrTitle"/>
          </p:nvPr>
        </p:nvSpPr>
        <p:spPr>
          <a:xfrm>
            <a:off x="1524000" y="1122363"/>
            <a:ext cx="9144000" cy="1480878"/>
          </a:xfrm>
        </p:spPr>
        <p:txBody>
          <a:bodyPr>
            <a:normAutofit/>
          </a:bodyPr>
          <a:lstStyle/>
          <a:p>
            <a:r>
              <a:rPr lang="en-IN" sz="3600" b="1" dirty="0">
                <a:solidFill>
                  <a:srgbClr val="FF0000"/>
                </a:solidFill>
                <a:latin typeface="Times New Roman" panose="02020603050405020304" pitchFamily="18" charset="0"/>
                <a:cs typeface="Times New Roman" panose="02020603050405020304" pitchFamily="18" charset="0"/>
              </a:rPr>
              <a:t>BIODEGRADABLE AIR FILTER USING BANANA FIBER</a:t>
            </a:r>
          </a:p>
        </p:txBody>
      </p:sp>
      <p:sp>
        <p:nvSpPr>
          <p:cNvPr id="3" name="Subtitle 2">
            <a:extLst>
              <a:ext uri="{FF2B5EF4-FFF2-40B4-BE49-F238E27FC236}">
                <a16:creationId xmlns:a16="http://schemas.microsoft.com/office/drawing/2014/main" id="{A7276491-B7BB-84AE-8173-ACE2F51A3752}"/>
              </a:ext>
            </a:extLst>
          </p:cNvPr>
          <p:cNvSpPr>
            <a:spLocks noGrp="1"/>
          </p:cNvSpPr>
          <p:nvPr>
            <p:ph type="subTitle" idx="1"/>
          </p:nvPr>
        </p:nvSpPr>
        <p:spPr>
          <a:xfrm>
            <a:off x="6979298" y="3928188"/>
            <a:ext cx="4068147" cy="1807449"/>
          </a:xfrm>
        </p:spPr>
        <p:txBody>
          <a:bodyPr>
            <a:normAutofit fontScale="92500" lnSpcReduction="20000"/>
          </a:bodyPr>
          <a:lstStyle/>
          <a:p>
            <a:pPr algn="just"/>
            <a:r>
              <a:rPr lang="en-IN" b="1" dirty="0">
                <a:latin typeface="Times New Roman" panose="02020603050405020304" pitchFamily="18" charset="0"/>
                <a:cs typeface="Times New Roman" panose="02020603050405020304" pitchFamily="18" charset="0"/>
              </a:rPr>
              <a:t>PRESENTED BY,</a:t>
            </a:r>
          </a:p>
          <a:p>
            <a:pPr algn="just"/>
            <a:r>
              <a:rPr lang="en-IN" b="1" dirty="0">
                <a:latin typeface="Times New Roman" panose="02020603050405020304" pitchFamily="18" charset="0"/>
                <a:cs typeface="Times New Roman" panose="02020603050405020304" pitchFamily="18" charset="0"/>
              </a:rPr>
              <a:t>GROUP- 8</a:t>
            </a:r>
          </a:p>
          <a:p>
            <a:pPr algn="just"/>
            <a:r>
              <a:rPr lang="en-IN" b="1" dirty="0">
                <a:latin typeface="Times New Roman" panose="02020603050405020304" pitchFamily="18" charset="0"/>
                <a:cs typeface="Times New Roman" panose="02020603050405020304" pitchFamily="18" charset="0"/>
              </a:rPr>
              <a:t>Mr. L K DEVAN</a:t>
            </a:r>
          </a:p>
          <a:p>
            <a:pPr algn="just"/>
            <a:r>
              <a:rPr lang="en-IN" b="1" dirty="0">
                <a:latin typeface="Times New Roman" panose="02020603050405020304" pitchFamily="18" charset="0"/>
                <a:cs typeface="Times New Roman" panose="02020603050405020304" pitchFamily="18" charset="0"/>
              </a:rPr>
              <a:t>Mr. MUHAMMAD ASHFAQ N </a:t>
            </a:r>
          </a:p>
          <a:p>
            <a:pPr algn="just"/>
            <a:r>
              <a:rPr lang="en-IN" b="1" dirty="0">
                <a:latin typeface="Times New Roman" panose="02020603050405020304" pitchFamily="18" charset="0"/>
                <a:cs typeface="Times New Roman" panose="02020603050405020304" pitchFamily="18" charset="0"/>
              </a:rPr>
              <a:t>Mr. SHINAS SHERIEF</a:t>
            </a:r>
          </a:p>
        </p:txBody>
      </p:sp>
      <p:sp>
        <p:nvSpPr>
          <p:cNvPr id="5" name="TextBox 4"/>
          <p:cNvSpPr txBox="1"/>
          <p:nvPr/>
        </p:nvSpPr>
        <p:spPr>
          <a:xfrm>
            <a:off x="994786" y="4049485"/>
            <a:ext cx="4843306" cy="1107996"/>
          </a:xfrm>
          <a:prstGeom prst="rect">
            <a:avLst/>
          </a:prstGeom>
          <a:noFill/>
        </p:spPr>
        <p:txBody>
          <a:bodyPr wrap="square" rtlCol="0">
            <a:spAutoFit/>
          </a:bodyPr>
          <a:lstStyle/>
          <a:p>
            <a:r>
              <a:rPr lang="en-IN" sz="2200" b="1" dirty="0">
                <a:latin typeface="Times New Roman" pitchFamily="18" charset="0"/>
                <a:cs typeface="Times New Roman" pitchFamily="18" charset="0"/>
              </a:rPr>
              <a:t>GUIDED BY,</a:t>
            </a:r>
          </a:p>
          <a:p>
            <a:r>
              <a:rPr lang="en-IN" sz="2200" b="1" dirty="0">
                <a:latin typeface="Times New Roman" pitchFamily="18" charset="0"/>
                <a:cs typeface="Times New Roman" pitchFamily="18" charset="0"/>
              </a:rPr>
              <a:t>Mr. VENUGOPAL N</a:t>
            </a:r>
          </a:p>
          <a:p>
            <a:r>
              <a:rPr lang="en-IN" sz="2200" b="1" dirty="0">
                <a:latin typeface="Times New Roman" pitchFamily="18" charset="0"/>
                <a:cs typeface="Times New Roman" pitchFamily="18" charset="0"/>
              </a:rPr>
              <a:t>ASSISTANT PROFFESSOR</a:t>
            </a:r>
          </a:p>
        </p:txBody>
      </p:sp>
    </p:spTree>
    <p:extLst>
      <p:ext uri="{BB962C8B-B14F-4D97-AF65-F5344CB8AC3E}">
        <p14:creationId xmlns:p14="http://schemas.microsoft.com/office/powerpoint/2010/main" val="307734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C2E6-6645-200E-F22E-BCD0EEE48E9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MATERIALS PURCHASED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23DB66-1A1E-2DB8-3D79-23C2BA05C570}"/>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1. Banana </a:t>
            </a:r>
            <a:r>
              <a:rPr lang="en-US" dirty="0" err="1">
                <a:latin typeface="Times New Roman" panose="02020603050405020304" pitchFamily="18" charset="0"/>
                <a:cs typeface="Times New Roman" panose="02020603050405020304" pitchFamily="18" charset="0"/>
              </a:rPr>
              <a:t>fibre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61D807-15A3-8E6F-59E2-2E9302361E32}"/>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5D97DABC-0079-BBB6-26BA-A2B72E0A10B6}"/>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5A6DF3F5-8D76-B93C-4A44-7449EC1DB610}"/>
              </a:ext>
            </a:extLst>
          </p:cNvPr>
          <p:cNvSpPr>
            <a:spLocks noGrp="1"/>
          </p:cNvSpPr>
          <p:nvPr>
            <p:ph type="sldNum" sz="quarter" idx="12"/>
          </p:nvPr>
        </p:nvSpPr>
        <p:spPr/>
        <p:txBody>
          <a:bodyPr/>
          <a:lstStyle/>
          <a:p>
            <a:fld id="{4D33481B-02C9-4B5A-8152-DC20DFB5D4FB}" type="slidenum">
              <a:rPr lang="en-IN" smtClean="0"/>
              <a:t>10</a:t>
            </a:fld>
            <a:endParaRPr lang="en-IN"/>
          </a:p>
        </p:txBody>
      </p:sp>
      <p:pic>
        <p:nvPicPr>
          <p:cNvPr id="8" name="Picture 7">
            <a:extLst>
              <a:ext uri="{FF2B5EF4-FFF2-40B4-BE49-F238E27FC236}">
                <a16:creationId xmlns:a16="http://schemas.microsoft.com/office/drawing/2014/main" id="{F12175B1-5A8C-CA03-3DD0-2A74ADE78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836" y="2408763"/>
            <a:ext cx="6034087" cy="3388560"/>
          </a:xfrm>
          <a:prstGeom prst="rect">
            <a:avLst/>
          </a:prstGeom>
        </p:spPr>
      </p:pic>
    </p:spTree>
    <p:extLst>
      <p:ext uri="{BB962C8B-B14F-4D97-AF65-F5344CB8AC3E}">
        <p14:creationId xmlns:p14="http://schemas.microsoft.com/office/powerpoint/2010/main" val="142766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D4590-AA1F-9F0B-3FBA-F0BC52CD5C7B}"/>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D0B9241C-EB6B-690C-08C1-19A7D2841BBA}"/>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4C815891-C89E-24E3-35CC-33FFCB9A6F5B}"/>
              </a:ext>
            </a:extLst>
          </p:cNvPr>
          <p:cNvSpPr>
            <a:spLocks noGrp="1"/>
          </p:cNvSpPr>
          <p:nvPr>
            <p:ph type="sldNum" sz="quarter" idx="12"/>
          </p:nvPr>
        </p:nvSpPr>
        <p:spPr/>
        <p:txBody>
          <a:bodyPr/>
          <a:lstStyle/>
          <a:p>
            <a:fld id="{4D33481B-02C9-4B5A-8152-DC20DFB5D4FB}" type="slidenum">
              <a:rPr lang="en-IN" smtClean="0"/>
              <a:t>11</a:t>
            </a:fld>
            <a:endParaRPr lang="en-IN"/>
          </a:p>
        </p:txBody>
      </p:sp>
      <p:sp>
        <p:nvSpPr>
          <p:cNvPr id="13" name="TextBox 12">
            <a:extLst>
              <a:ext uri="{FF2B5EF4-FFF2-40B4-BE49-F238E27FC236}">
                <a16:creationId xmlns:a16="http://schemas.microsoft.com/office/drawing/2014/main" id="{3A4BE8F0-3E61-0E70-254B-F992FE6A69B4}"/>
              </a:ext>
            </a:extLst>
          </p:cNvPr>
          <p:cNvSpPr txBox="1"/>
          <p:nvPr/>
        </p:nvSpPr>
        <p:spPr>
          <a:xfrm>
            <a:off x="704636" y="351556"/>
            <a:ext cx="6097554" cy="523220"/>
          </a:xfrm>
          <a:prstGeom prst="rect">
            <a:avLst/>
          </a:prstGeom>
          <a:noFill/>
        </p:spPr>
        <p:txBody>
          <a:bodyPr wrap="square">
            <a:spAutoFit/>
          </a:bodyPr>
          <a:lstStyle/>
          <a:p>
            <a:r>
              <a:rPr lang="en-IN" sz="2800" dirty="0"/>
              <a:t> </a:t>
            </a:r>
            <a:r>
              <a:rPr lang="en-IN" sz="2800" dirty="0">
                <a:latin typeface="Times New Roman" panose="02020603050405020304" pitchFamily="18" charset="0"/>
                <a:cs typeface="Times New Roman" panose="02020603050405020304" pitchFamily="18" charset="0"/>
              </a:rPr>
              <a:t>2. BLOWER  </a:t>
            </a:r>
          </a:p>
        </p:txBody>
      </p:sp>
      <p:pic>
        <p:nvPicPr>
          <p:cNvPr id="15" name="Picture 14">
            <a:extLst>
              <a:ext uri="{FF2B5EF4-FFF2-40B4-BE49-F238E27FC236}">
                <a16:creationId xmlns:a16="http://schemas.microsoft.com/office/drawing/2014/main" id="{9D48E184-65CB-0FE0-C753-0594423002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760446"/>
            <a:ext cx="5301343" cy="5301343"/>
          </a:xfrm>
          <a:prstGeom prst="rect">
            <a:avLst/>
          </a:prstGeom>
        </p:spPr>
      </p:pic>
    </p:spTree>
    <p:extLst>
      <p:ext uri="{BB962C8B-B14F-4D97-AF65-F5344CB8AC3E}">
        <p14:creationId xmlns:p14="http://schemas.microsoft.com/office/powerpoint/2010/main" val="91017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C897-F121-CB64-C46F-75A1088A539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Flow diagram </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DF2A3B1-761E-9CBE-19AF-6564B5C7671A}"/>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A47FEB34-CA41-867A-A909-7E16A16B58A6}"/>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FAB9D748-DBE1-B1E2-752B-5E68DDDBBCB5}"/>
              </a:ext>
            </a:extLst>
          </p:cNvPr>
          <p:cNvSpPr>
            <a:spLocks noGrp="1"/>
          </p:cNvSpPr>
          <p:nvPr>
            <p:ph type="sldNum" sz="quarter" idx="12"/>
          </p:nvPr>
        </p:nvSpPr>
        <p:spPr/>
        <p:txBody>
          <a:bodyPr/>
          <a:lstStyle/>
          <a:p>
            <a:fld id="{4D33481B-02C9-4B5A-8152-DC20DFB5D4FB}" type="slidenum">
              <a:rPr lang="en-IN" smtClean="0"/>
              <a:t>12</a:t>
            </a:fld>
            <a:endParaRPr lang="en-IN"/>
          </a:p>
        </p:txBody>
      </p:sp>
      <p:pic>
        <p:nvPicPr>
          <p:cNvPr id="12" name="Content Placeholder 11">
            <a:extLst>
              <a:ext uri="{FF2B5EF4-FFF2-40B4-BE49-F238E27FC236}">
                <a16:creationId xmlns:a16="http://schemas.microsoft.com/office/drawing/2014/main" id="{2342C977-508A-36E6-5B36-6BAF356C2600}"/>
              </a:ext>
            </a:extLst>
          </p:cNvPr>
          <p:cNvPicPr>
            <a:picLocks noGrp="1" noChangeAspect="1"/>
          </p:cNvPicPr>
          <p:nvPr>
            <p:ph idx="1"/>
          </p:nvPr>
        </p:nvPicPr>
        <p:blipFill>
          <a:blip r:embed="rId2"/>
          <a:stretch>
            <a:fillRect/>
          </a:stretch>
        </p:blipFill>
        <p:spPr>
          <a:xfrm flipH="1" flipV="1">
            <a:off x="3116424" y="2325676"/>
            <a:ext cx="95918" cy="53941"/>
          </a:xfrm>
          <a:prstGeom prst="rect">
            <a:avLst/>
          </a:prstGeom>
        </p:spPr>
      </p:pic>
      <p:pic>
        <p:nvPicPr>
          <p:cNvPr id="13" name="Picture 12">
            <a:extLst>
              <a:ext uri="{FF2B5EF4-FFF2-40B4-BE49-F238E27FC236}">
                <a16:creationId xmlns:a16="http://schemas.microsoft.com/office/drawing/2014/main" id="{5EC45D5B-DF6A-BDAC-9285-515103C54715}"/>
              </a:ext>
            </a:extLst>
          </p:cNvPr>
          <p:cNvPicPr>
            <a:picLocks noChangeAspect="1"/>
          </p:cNvPicPr>
          <p:nvPr/>
        </p:nvPicPr>
        <p:blipFill>
          <a:blip r:embed="rId3"/>
          <a:stretch>
            <a:fillRect/>
          </a:stretch>
        </p:blipFill>
        <p:spPr>
          <a:xfrm>
            <a:off x="0" y="1990938"/>
            <a:ext cx="12192000" cy="2876123"/>
          </a:xfrm>
          <a:prstGeom prst="rect">
            <a:avLst/>
          </a:prstGeom>
        </p:spPr>
      </p:pic>
    </p:spTree>
    <p:extLst>
      <p:ext uri="{BB962C8B-B14F-4D97-AF65-F5344CB8AC3E}">
        <p14:creationId xmlns:p14="http://schemas.microsoft.com/office/powerpoint/2010/main" val="419142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87327-741B-D503-8CCA-CEDF649F1FF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CAD MODEL </a:t>
            </a:r>
            <a:endParaRPr lang="en-IN"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E6CFB51-A7F7-5976-BE6B-68745336A7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334" y="1792529"/>
            <a:ext cx="5765666" cy="3272941"/>
          </a:xfrm>
        </p:spPr>
      </p:pic>
      <p:sp>
        <p:nvSpPr>
          <p:cNvPr id="4" name="Date Placeholder 3">
            <a:extLst>
              <a:ext uri="{FF2B5EF4-FFF2-40B4-BE49-F238E27FC236}">
                <a16:creationId xmlns:a16="http://schemas.microsoft.com/office/drawing/2014/main" id="{0B07C395-F571-12B3-16B2-FB1C1DE98828}"/>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5C5E82A3-ACD2-90F6-A6E2-11FA984E6412}"/>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5412EEED-8A6F-A4FF-4776-10C69CB532D4}"/>
              </a:ext>
            </a:extLst>
          </p:cNvPr>
          <p:cNvSpPr>
            <a:spLocks noGrp="1"/>
          </p:cNvSpPr>
          <p:nvPr>
            <p:ph type="sldNum" sz="quarter" idx="12"/>
          </p:nvPr>
        </p:nvSpPr>
        <p:spPr/>
        <p:txBody>
          <a:bodyPr/>
          <a:lstStyle/>
          <a:p>
            <a:fld id="{4D33481B-02C9-4B5A-8152-DC20DFB5D4FB}" type="slidenum">
              <a:rPr lang="en-IN" smtClean="0"/>
              <a:t>13</a:t>
            </a:fld>
            <a:endParaRPr lang="en-IN"/>
          </a:p>
        </p:txBody>
      </p:sp>
      <p:pic>
        <p:nvPicPr>
          <p:cNvPr id="9" name="Picture 8">
            <a:extLst>
              <a:ext uri="{FF2B5EF4-FFF2-40B4-BE49-F238E27FC236}">
                <a16:creationId xmlns:a16="http://schemas.microsoft.com/office/drawing/2014/main" id="{CB9BA7E4-6832-B2CC-10F3-7987975AEA9F}"/>
              </a:ext>
            </a:extLst>
          </p:cNvPr>
          <p:cNvPicPr>
            <a:picLocks noChangeAspect="1"/>
          </p:cNvPicPr>
          <p:nvPr/>
        </p:nvPicPr>
        <p:blipFill>
          <a:blip r:embed="rId3"/>
          <a:stretch>
            <a:fillRect/>
          </a:stretch>
        </p:blipFill>
        <p:spPr>
          <a:xfrm>
            <a:off x="6285053" y="1891426"/>
            <a:ext cx="5906947" cy="370540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7" name="Ink 6">
                <a:extLst>
                  <a:ext uri="{FF2B5EF4-FFF2-40B4-BE49-F238E27FC236}">
                    <a16:creationId xmlns:a16="http://schemas.microsoft.com/office/drawing/2014/main" id="{B38FD494-8B42-9BCA-95C0-87196012B4E1}"/>
                  </a:ext>
                </a:extLst>
              </p14:cNvPr>
              <p14:cNvContentPartPr/>
              <p14:nvPr/>
            </p14:nvContentPartPr>
            <p14:xfrm>
              <a:off x="10230600" y="3241040"/>
              <a:ext cx="360" cy="360"/>
            </p14:xfrm>
          </p:contentPart>
        </mc:Choice>
        <mc:Fallback xmlns="">
          <p:pic>
            <p:nvPicPr>
              <p:cNvPr id="7" name="Ink 6">
                <a:extLst>
                  <a:ext uri="{FF2B5EF4-FFF2-40B4-BE49-F238E27FC236}">
                    <a16:creationId xmlns:a16="http://schemas.microsoft.com/office/drawing/2014/main" id="{B38FD494-8B42-9BCA-95C0-87196012B4E1}"/>
                  </a:ext>
                </a:extLst>
              </p:cNvPr>
              <p:cNvPicPr/>
              <p:nvPr/>
            </p:nvPicPr>
            <p:blipFill>
              <a:blip r:embed="rId5"/>
              <a:stretch>
                <a:fillRect/>
              </a:stretch>
            </p:blipFill>
            <p:spPr>
              <a:xfrm>
                <a:off x="10221960" y="3187040"/>
                <a:ext cx="18000" cy="108000"/>
              </a:xfrm>
              <a:prstGeom prst="rect">
                <a:avLst/>
              </a:prstGeom>
            </p:spPr>
          </p:pic>
        </mc:Fallback>
      </mc:AlternateContent>
    </p:spTree>
    <p:extLst>
      <p:ext uri="{BB962C8B-B14F-4D97-AF65-F5344CB8AC3E}">
        <p14:creationId xmlns:p14="http://schemas.microsoft.com/office/powerpoint/2010/main" val="8462981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C928-B388-7834-0156-6AED56079D2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TESTING</a:t>
            </a:r>
          </a:p>
        </p:txBody>
      </p:sp>
      <p:sp>
        <p:nvSpPr>
          <p:cNvPr id="3" name="Content Placeholder 2">
            <a:extLst>
              <a:ext uri="{FF2B5EF4-FFF2-40B4-BE49-F238E27FC236}">
                <a16:creationId xmlns:a16="http://schemas.microsoft.com/office/drawing/2014/main" id="{7AB9FBF5-EED5-9D72-4996-DAEF3766AC84}"/>
              </a:ext>
            </a:extLst>
          </p:cNvPr>
          <p:cNvSpPr>
            <a:spLocks noGrp="1"/>
          </p:cNvSpPr>
          <p:nvPr>
            <p:ph idx="1"/>
          </p:nvPr>
        </p:nvSpPr>
        <p:spPr/>
        <p:txBody>
          <a:bodyPr/>
          <a:lstStyle/>
          <a:p>
            <a:r>
              <a:rPr lang="en-IN" dirty="0">
                <a:latin typeface="Times New Roman" pitchFamily="18" charset="0"/>
                <a:cs typeface="Times New Roman" pitchFamily="18" charset="0"/>
              </a:rPr>
              <a:t>Particle Filtration Efficiency Testing</a:t>
            </a:r>
          </a:p>
          <a:p>
            <a:pPr marL="0" indent="0">
              <a:buNone/>
            </a:pPr>
            <a:endParaRPr lang="en-US"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BEF98536-D107-34A0-7E2E-A5D7D80E602C}"/>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89F246BE-8F31-1D13-EAE4-8FACF88DF5E8}"/>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07FA0E13-C4E6-4215-36D8-9ED3EEF7F546}"/>
              </a:ext>
            </a:extLst>
          </p:cNvPr>
          <p:cNvSpPr>
            <a:spLocks noGrp="1"/>
          </p:cNvSpPr>
          <p:nvPr>
            <p:ph type="sldNum" sz="quarter" idx="12"/>
          </p:nvPr>
        </p:nvSpPr>
        <p:spPr/>
        <p:txBody>
          <a:bodyPr/>
          <a:lstStyle/>
          <a:p>
            <a:fld id="{4D33481B-02C9-4B5A-8152-DC20DFB5D4FB}" type="slidenum">
              <a:rPr lang="en-IN" smtClean="0"/>
              <a:t>14</a:t>
            </a:fld>
            <a:endParaRPr lang="en-IN"/>
          </a:p>
        </p:txBody>
      </p:sp>
    </p:spTree>
    <p:extLst>
      <p:ext uri="{BB962C8B-B14F-4D97-AF65-F5344CB8AC3E}">
        <p14:creationId xmlns:p14="http://schemas.microsoft.com/office/powerpoint/2010/main" val="359673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5C55-8367-CA4A-F7DC-E0EE364EDE21}"/>
              </a:ext>
            </a:extLst>
          </p:cNvPr>
          <p:cNvSpPr>
            <a:spLocks noGrp="1"/>
          </p:cNvSpPr>
          <p:nvPr>
            <p:ph type="title"/>
          </p:nvPr>
        </p:nvSpPr>
        <p:spPr>
          <a:xfrm>
            <a:off x="838200" y="-186039"/>
            <a:ext cx="10515600" cy="1325563"/>
          </a:xfrm>
        </p:spPr>
        <p:txBody>
          <a:bodyPr/>
          <a:lstStyle/>
          <a:p>
            <a:r>
              <a:rPr lang="en-US" b="1" dirty="0">
                <a:latin typeface="Times New Roman" panose="02020603050405020304" pitchFamily="18" charset="0"/>
                <a:cs typeface="Times New Roman" panose="02020603050405020304" pitchFamily="18" charset="0"/>
              </a:rPr>
              <a:t>TESTING EQUIPMENT</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3C6A9B2-5C7F-0C92-D112-161C925FC8CA}"/>
              </a:ext>
            </a:extLst>
          </p:cNvPr>
          <p:cNvPicPr>
            <a:picLocks noGrp="1" noChangeAspect="1"/>
          </p:cNvPicPr>
          <p:nvPr>
            <p:ph idx="1"/>
          </p:nvPr>
        </p:nvPicPr>
        <p:blipFill>
          <a:blip r:embed="rId2"/>
          <a:stretch>
            <a:fillRect/>
          </a:stretch>
        </p:blipFill>
        <p:spPr>
          <a:xfrm>
            <a:off x="1208117" y="1139524"/>
            <a:ext cx="1720296" cy="4351338"/>
          </a:xfrm>
          <a:prstGeom prst="rect">
            <a:avLst/>
          </a:prstGeom>
        </p:spPr>
      </p:pic>
      <p:sp>
        <p:nvSpPr>
          <p:cNvPr id="4" name="Date Placeholder 3">
            <a:extLst>
              <a:ext uri="{FF2B5EF4-FFF2-40B4-BE49-F238E27FC236}">
                <a16:creationId xmlns:a16="http://schemas.microsoft.com/office/drawing/2014/main" id="{32F7EEF3-9A6C-1685-3EFA-A81FBAB05500}"/>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D7D18383-C8E3-E5BB-7107-4D1A8E232424}"/>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F1C4C596-796B-0BA6-F89A-E4B407E8904B}"/>
              </a:ext>
            </a:extLst>
          </p:cNvPr>
          <p:cNvSpPr>
            <a:spLocks noGrp="1"/>
          </p:cNvSpPr>
          <p:nvPr>
            <p:ph type="sldNum" sz="quarter" idx="12"/>
          </p:nvPr>
        </p:nvSpPr>
        <p:spPr/>
        <p:txBody>
          <a:bodyPr/>
          <a:lstStyle/>
          <a:p>
            <a:fld id="{4D33481B-02C9-4B5A-8152-DC20DFB5D4FB}" type="slidenum">
              <a:rPr lang="en-IN" smtClean="0"/>
              <a:t>15</a:t>
            </a:fld>
            <a:endParaRPr lang="en-IN"/>
          </a:p>
        </p:txBody>
      </p:sp>
      <p:pic>
        <p:nvPicPr>
          <p:cNvPr id="8" name="Picture 7">
            <a:extLst>
              <a:ext uri="{FF2B5EF4-FFF2-40B4-BE49-F238E27FC236}">
                <a16:creationId xmlns:a16="http://schemas.microsoft.com/office/drawing/2014/main" id="{F82FA066-B675-6B05-57E4-21C479412C6F}"/>
              </a:ext>
            </a:extLst>
          </p:cNvPr>
          <p:cNvPicPr>
            <a:picLocks noChangeAspect="1"/>
          </p:cNvPicPr>
          <p:nvPr/>
        </p:nvPicPr>
        <p:blipFill>
          <a:blip r:embed="rId3"/>
          <a:stretch>
            <a:fillRect/>
          </a:stretch>
        </p:blipFill>
        <p:spPr>
          <a:xfrm>
            <a:off x="4859693" y="1139524"/>
            <a:ext cx="3750907" cy="4351338"/>
          </a:xfrm>
          <a:prstGeom prst="rect">
            <a:avLst/>
          </a:prstGeom>
        </p:spPr>
      </p:pic>
      <p:sp>
        <p:nvSpPr>
          <p:cNvPr id="3" name="TextBox 2">
            <a:extLst>
              <a:ext uri="{FF2B5EF4-FFF2-40B4-BE49-F238E27FC236}">
                <a16:creationId xmlns:a16="http://schemas.microsoft.com/office/drawing/2014/main" id="{A50D3727-1391-8E14-E84F-0A00AA9A8FC4}"/>
              </a:ext>
            </a:extLst>
          </p:cNvPr>
          <p:cNvSpPr txBox="1"/>
          <p:nvPr/>
        </p:nvSpPr>
        <p:spPr>
          <a:xfrm>
            <a:off x="3351866" y="5791200"/>
            <a:ext cx="3383280"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APM-550-MINI</a:t>
            </a:r>
          </a:p>
        </p:txBody>
      </p:sp>
    </p:spTree>
    <p:extLst>
      <p:ext uri="{BB962C8B-B14F-4D97-AF65-F5344CB8AC3E}">
        <p14:creationId xmlns:p14="http://schemas.microsoft.com/office/powerpoint/2010/main" val="143753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F74BE-612E-9194-CD94-A141E9786771}"/>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44302DFF-A583-8475-4365-8C5375F85A84}"/>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8D14FB5F-D7C9-7E10-869C-D9D0008E9D3C}"/>
              </a:ext>
            </a:extLst>
          </p:cNvPr>
          <p:cNvSpPr>
            <a:spLocks noGrp="1"/>
          </p:cNvSpPr>
          <p:nvPr>
            <p:ph type="sldNum" sz="quarter" idx="12"/>
          </p:nvPr>
        </p:nvSpPr>
        <p:spPr/>
        <p:txBody>
          <a:bodyPr/>
          <a:lstStyle/>
          <a:p>
            <a:fld id="{4D33481B-02C9-4B5A-8152-DC20DFB5D4FB}" type="slidenum">
              <a:rPr lang="en-IN" smtClean="0"/>
              <a:t>16</a:t>
            </a:fld>
            <a:endParaRPr lang="en-IN"/>
          </a:p>
        </p:txBody>
      </p:sp>
      <p:sp>
        <p:nvSpPr>
          <p:cNvPr id="7" name="TextBox 6">
            <a:extLst>
              <a:ext uri="{FF2B5EF4-FFF2-40B4-BE49-F238E27FC236}">
                <a16:creationId xmlns:a16="http://schemas.microsoft.com/office/drawing/2014/main" id="{F56FC0B5-5AB0-1438-3677-7DCB614E5A57}"/>
              </a:ext>
            </a:extLst>
          </p:cNvPr>
          <p:cNvSpPr txBox="1"/>
          <p:nvPr/>
        </p:nvSpPr>
        <p:spPr>
          <a:xfrm>
            <a:off x="1016000" y="670560"/>
            <a:ext cx="9189720" cy="24622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device is a portable sampler used to monitor the ambient air quality</a:t>
            </a:r>
          </a:p>
          <a:p>
            <a:pPr marL="285750" indent="-28575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It is used to measure fine particles including PM and PM2.5</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70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7BA6-143C-6691-52A1-F74FBABDA63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FILTER ARRANGEMENT </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3B3B4C21-2DD2-A92D-FAFA-672F016B68B6}"/>
              </a:ext>
            </a:extLst>
          </p:cNvPr>
          <p:cNvPicPr>
            <a:picLocks noGrp="1" noChangeAspect="1"/>
          </p:cNvPicPr>
          <p:nvPr>
            <p:ph idx="1"/>
          </p:nvPr>
        </p:nvPicPr>
        <p:blipFill>
          <a:blip r:embed="rId2"/>
          <a:stretch>
            <a:fillRect/>
          </a:stretch>
        </p:blipFill>
        <p:spPr>
          <a:xfrm>
            <a:off x="1160980" y="1690688"/>
            <a:ext cx="3792018" cy="4010854"/>
          </a:xfrm>
          <a:prstGeom prst="rect">
            <a:avLst/>
          </a:prstGeom>
        </p:spPr>
      </p:pic>
      <p:sp>
        <p:nvSpPr>
          <p:cNvPr id="4" name="Date Placeholder 3">
            <a:extLst>
              <a:ext uri="{FF2B5EF4-FFF2-40B4-BE49-F238E27FC236}">
                <a16:creationId xmlns:a16="http://schemas.microsoft.com/office/drawing/2014/main" id="{592DF958-AB94-AF57-E861-DF5293451C4E}"/>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C38623ED-D0F1-4804-3AD9-003C540CFF60}"/>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357FC0D8-33F4-470B-1641-36BDA2B7C6C0}"/>
              </a:ext>
            </a:extLst>
          </p:cNvPr>
          <p:cNvSpPr>
            <a:spLocks noGrp="1"/>
          </p:cNvSpPr>
          <p:nvPr>
            <p:ph type="sldNum" sz="quarter" idx="12"/>
          </p:nvPr>
        </p:nvSpPr>
        <p:spPr/>
        <p:txBody>
          <a:bodyPr/>
          <a:lstStyle/>
          <a:p>
            <a:fld id="{4D33481B-02C9-4B5A-8152-DC20DFB5D4FB}" type="slidenum">
              <a:rPr lang="en-IN" smtClean="0"/>
              <a:t>17</a:t>
            </a:fld>
            <a:endParaRPr lang="en-IN"/>
          </a:p>
        </p:txBody>
      </p:sp>
      <p:pic>
        <p:nvPicPr>
          <p:cNvPr id="9" name="Picture 8">
            <a:extLst>
              <a:ext uri="{FF2B5EF4-FFF2-40B4-BE49-F238E27FC236}">
                <a16:creationId xmlns:a16="http://schemas.microsoft.com/office/drawing/2014/main" id="{06CA8B74-72B4-6F3E-B03B-0A662A760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448" y="1690688"/>
            <a:ext cx="4870806" cy="4010853"/>
          </a:xfrm>
          <a:prstGeom prst="rect">
            <a:avLst/>
          </a:prstGeom>
        </p:spPr>
      </p:pic>
    </p:spTree>
    <p:extLst>
      <p:ext uri="{BB962C8B-B14F-4D97-AF65-F5344CB8AC3E}">
        <p14:creationId xmlns:p14="http://schemas.microsoft.com/office/powerpoint/2010/main" val="107244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2B188-6CF1-ABEB-AA35-18A0A25C0F74}"/>
              </a:ext>
            </a:extLst>
          </p:cNvPr>
          <p:cNvSpPr>
            <a:spLocks noGrp="1"/>
          </p:cNvSpPr>
          <p:nvPr>
            <p:ph idx="1"/>
          </p:nvPr>
        </p:nvSpPr>
        <p:spPr>
          <a:xfrm>
            <a:off x="838200" y="528670"/>
            <a:ext cx="9668069" cy="4276595"/>
          </a:xfrm>
        </p:spPr>
        <p:txBody>
          <a:bodyPr/>
          <a:lstStyle/>
          <a:p>
            <a:r>
              <a:rPr lang="en-US" dirty="0">
                <a:latin typeface="Times New Roman" panose="02020603050405020304" pitchFamily="18" charset="0"/>
                <a:cs typeface="Times New Roman" panose="02020603050405020304" pitchFamily="18" charset="0"/>
              </a:rPr>
              <a:t>Here we are doing hand pressing in order to arrange the fiber in the respective cases</a:t>
            </a:r>
          </a:p>
          <a:p>
            <a:r>
              <a:rPr lang="en-US" dirty="0">
                <a:latin typeface="Times New Roman" panose="02020603050405020304" pitchFamily="18" charset="0"/>
                <a:cs typeface="Times New Roman" panose="02020603050405020304" pitchFamily="18" charset="0"/>
              </a:rPr>
              <a:t>Since the size of the fiber is very less, stacking fiber one by one is not practically possible</a:t>
            </a:r>
          </a:p>
          <a:p>
            <a:r>
              <a:rPr lang="en-US" dirty="0">
                <a:latin typeface="Times New Roman" panose="02020603050405020304" pitchFamily="18" charset="0"/>
                <a:cs typeface="Times New Roman" panose="02020603050405020304" pitchFamily="18" charset="0"/>
              </a:rPr>
              <a:t>That is why we choose hand pressing.</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26CB438-8592-F398-0D6A-009FBF0A813B}"/>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223D6CF7-1725-92BA-FE91-4A51BD04F827}"/>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2A0F107D-B1E9-6287-7B54-20BEC66C5CEB}"/>
              </a:ext>
            </a:extLst>
          </p:cNvPr>
          <p:cNvSpPr>
            <a:spLocks noGrp="1"/>
          </p:cNvSpPr>
          <p:nvPr>
            <p:ph type="sldNum" sz="quarter" idx="12"/>
          </p:nvPr>
        </p:nvSpPr>
        <p:spPr/>
        <p:txBody>
          <a:bodyPr/>
          <a:lstStyle/>
          <a:p>
            <a:fld id="{4D33481B-02C9-4B5A-8152-DC20DFB5D4FB}" type="slidenum">
              <a:rPr lang="en-IN" smtClean="0"/>
              <a:t>18</a:t>
            </a:fld>
            <a:endParaRPr lang="en-IN"/>
          </a:p>
        </p:txBody>
      </p:sp>
    </p:spTree>
    <p:extLst>
      <p:ext uri="{BB962C8B-B14F-4D97-AF65-F5344CB8AC3E}">
        <p14:creationId xmlns:p14="http://schemas.microsoft.com/office/powerpoint/2010/main" val="2080201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DAD4D-5BA4-2C59-5DAB-39A7EDAE0D3C}"/>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51C0058B-E40B-522E-0E45-1B3FAA2251CC}"/>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DEAC046B-98A5-0815-2F57-898CAF3039AA}"/>
              </a:ext>
            </a:extLst>
          </p:cNvPr>
          <p:cNvSpPr>
            <a:spLocks noGrp="1"/>
          </p:cNvSpPr>
          <p:nvPr>
            <p:ph type="sldNum" sz="quarter" idx="12"/>
          </p:nvPr>
        </p:nvSpPr>
        <p:spPr/>
        <p:txBody>
          <a:bodyPr/>
          <a:lstStyle/>
          <a:p>
            <a:fld id="{4D33481B-02C9-4B5A-8152-DC20DFB5D4FB}" type="slidenum">
              <a:rPr lang="en-IN" smtClean="0"/>
              <a:t>19</a:t>
            </a:fld>
            <a:endParaRPr lang="en-IN"/>
          </a:p>
        </p:txBody>
      </p:sp>
      <p:sp>
        <p:nvSpPr>
          <p:cNvPr id="6" name="TextBox 5">
            <a:extLst>
              <a:ext uri="{FF2B5EF4-FFF2-40B4-BE49-F238E27FC236}">
                <a16:creationId xmlns:a16="http://schemas.microsoft.com/office/drawing/2014/main" id="{6E48873B-F147-61EC-E6EF-89A1B2817310}"/>
              </a:ext>
            </a:extLst>
          </p:cNvPr>
          <p:cNvSpPr txBox="1"/>
          <p:nvPr/>
        </p:nvSpPr>
        <p:spPr>
          <a:xfrm>
            <a:off x="706120" y="274244"/>
            <a:ext cx="840232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FINAL PRODUCT</a:t>
            </a:r>
            <a:endParaRPr lang="en-IN" sz="4400" dirty="0"/>
          </a:p>
        </p:txBody>
      </p:sp>
      <p:pic>
        <p:nvPicPr>
          <p:cNvPr id="10" name="Picture 9">
            <a:extLst>
              <a:ext uri="{FF2B5EF4-FFF2-40B4-BE49-F238E27FC236}">
                <a16:creationId xmlns:a16="http://schemas.microsoft.com/office/drawing/2014/main" id="{EB312DAC-023A-DAE0-5F8D-FCFB2CEF7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1" y="1341254"/>
            <a:ext cx="3251638" cy="4332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15D5E873-F68E-48CD-3213-9C78D6832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180" y="1341254"/>
            <a:ext cx="3251638" cy="4332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2615F24B-E058-8592-11F8-38C0C7EA4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150" y="1341253"/>
            <a:ext cx="3452116" cy="4332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444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483A-78AB-8FC9-0505-1D664F98ABEE}"/>
              </a:ext>
            </a:extLst>
          </p:cNvPr>
          <p:cNvSpPr>
            <a:spLocks noGrp="1"/>
          </p:cNvSpPr>
          <p:nvPr>
            <p:ph type="title"/>
          </p:nvPr>
        </p:nvSpPr>
        <p:spPr>
          <a:xfrm>
            <a:off x="838200" y="148674"/>
            <a:ext cx="10515600" cy="1325563"/>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93DA84A-B5B3-F6FB-9252-C8A90D826D5B}"/>
              </a:ext>
            </a:extLst>
          </p:cNvPr>
          <p:cNvSpPr>
            <a:spLocks noGrp="1"/>
          </p:cNvSpPr>
          <p:nvPr>
            <p:ph idx="1"/>
          </p:nvPr>
        </p:nvSpPr>
        <p:spPr>
          <a:xfrm>
            <a:off x="727788" y="1474237"/>
            <a:ext cx="10626012" cy="4702726"/>
          </a:xfrm>
        </p:spPr>
        <p:txBody>
          <a:bodyPr/>
          <a:lstStyle/>
          <a:p>
            <a:pPr algn="just"/>
            <a:r>
              <a:rPr lang="en-IN" dirty="0">
                <a:latin typeface="Times New Roman" panose="02020603050405020304" pitchFamily="18" charset="0"/>
                <a:cs typeface="Times New Roman" panose="02020603050405020304" pitchFamily="18" charset="0"/>
              </a:rPr>
              <a:t>Air pollution is a big issue that the world is facing now. </a:t>
            </a:r>
          </a:p>
          <a:p>
            <a:pPr algn="just"/>
            <a:r>
              <a:rPr lang="en-IN" dirty="0">
                <a:latin typeface="Times New Roman" panose="02020603050405020304" pitchFamily="18" charset="0"/>
                <a:cs typeface="Times New Roman" panose="02020603050405020304" pitchFamily="18" charset="0"/>
              </a:rPr>
              <a:t>In 2019, pollution was responsible for approximately 9 million premature deaths.</a:t>
            </a:r>
          </a:p>
          <a:p>
            <a:pPr algn="just"/>
            <a:r>
              <a:rPr lang="en-IN" dirty="0">
                <a:latin typeface="Times New Roman" panose="02020603050405020304" pitchFamily="18" charset="0"/>
                <a:cs typeface="Times New Roman" panose="02020603050405020304" pitchFamily="18" charset="0"/>
              </a:rPr>
              <a:t> Assuring quality air even at home or work place is the basic need of human beings. </a:t>
            </a:r>
          </a:p>
          <a:p>
            <a:pPr algn="just"/>
            <a:r>
              <a:rPr lang="en-IN" dirty="0">
                <a:latin typeface="Times New Roman" panose="02020603050405020304" pitchFamily="18" charset="0"/>
                <a:cs typeface="Times New Roman" panose="02020603050405020304" pitchFamily="18" charset="0"/>
              </a:rPr>
              <a:t>Ensuring pure air in the closed spaces like homes and offices and other spaces will reduces the impact of air pollution. </a:t>
            </a:r>
          </a:p>
          <a:p>
            <a:pPr algn="just"/>
            <a:r>
              <a:rPr lang="en-IN" dirty="0">
                <a:latin typeface="Times New Roman" panose="02020603050405020304" pitchFamily="18" charset="0"/>
                <a:cs typeface="Times New Roman" panose="02020603050405020304" pitchFamily="18" charset="0"/>
              </a:rPr>
              <a:t>Well the usage of standard air filters will also lead to landfill every year, and those are not able to recycled in a proper way. </a:t>
            </a:r>
          </a:p>
          <a:p>
            <a:pPr algn="just"/>
            <a:r>
              <a:rPr lang="en-IN" dirty="0">
                <a:latin typeface="Times New Roman" panose="02020603050405020304" pitchFamily="18" charset="0"/>
                <a:cs typeface="Times New Roman" panose="02020603050405020304" pitchFamily="18" charset="0"/>
              </a:rPr>
              <a:t>To address these issues, we are developing biodegradable air filters.</a:t>
            </a:r>
            <a:endParaRPr lang="en-IN" sz="28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p>
        </p:txBody>
      </p:sp>
      <p:sp>
        <p:nvSpPr>
          <p:cNvPr id="8" name="Date Placeholder 7">
            <a:extLst>
              <a:ext uri="{FF2B5EF4-FFF2-40B4-BE49-F238E27FC236}">
                <a16:creationId xmlns:a16="http://schemas.microsoft.com/office/drawing/2014/main" id="{4391F533-5E06-4A06-72C7-715E922A14BD}"/>
              </a:ext>
            </a:extLst>
          </p:cNvPr>
          <p:cNvSpPr>
            <a:spLocks noGrp="1"/>
          </p:cNvSpPr>
          <p:nvPr>
            <p:ph type="dt" sz="half" idx="10"/>
          </p:nvPr>
        </p:nvSpPr>
        <p:spPr/>
        <p:txBody>
          <a:bodyPr/>
          <a:lstStyle/>
          <a:p>
            <a:fld id="{6DC0093D-0C34-45DD-A0A1-F71CB2815D38}" type="datetime1">
              <a:rPr lang="en-IN" smtClean="0"/>
              <a:t>29-04-2024</a:t>
            </a:fld>
            <a:endParaRPr lang="en-IN"/>
          </a:p>
        </p:txBody>
      </p:sp>
      <p:sp>
        <p:nvSpPr>
          <p:cNvPr id="9" name="Slide Number Placeholder 8">
            <a:extLst>
              <a:ext uri="{FF2B5EF4-FFF2-40B4-BE49-F238E27FC236}">
                <a16:creationId xmlns:a16="http://schemas.microsoft.com/office/drawing/2014/main" id="{91D7512E-B5A9-1DD1-CB1D-28216431ABC4}"/>
              </a:ext>
            </a:extLst>
          </p:cNvPr>
          <p:cNvSpPr>
            <a:spLocks noGrp="1"/>
          </p:cNvSpPr>
          <p:nvPr>
            <p:ph type="sldNum" sz="quarter" idx="12"/>
          </p:nvPr>
        </p:nvSpPr>
        <p:spPr/>
        <p:txBody>
          <a:bodyPr/>
          <a:lstStyle/>
          <a:p>
            <a:fld id="{4D33481B-02C9-4B5A-8152-DC20DFB5D4FB}" type="slidenum">
              <a:rPr lang="en-IN" smtClean="0"/>
              <a:t>2</a:t>
            </a:fld>
            <a:endParaRPr lang="en-IN"/>
          </a:p>
        </p:txBody>
      </p:sp>
      <p:sp>
        <p:nvSpPr>
          <p:cNvPr id="10" name="Footer Placeholder 9">
            <a:extLst>
              <a:ext uri="{FF2B5EF4-FFF2-40B4-BE49-F238E27FC236}">
                <a16:creationId xmlns:a16="http://schemas.microsoft.com/office/drawing/2014/main" id="{63855A2A-EC8B-29E4-EFDC-5B6576F424BF}"/>
              </a:ext>
            </a:extLst>
          </p:cNvPr>
          <p:cNvSpPr>
            <a:spLocks noGrp="1"/>
          </p:cNvSpPr>
          <p:nvPr>
            <p:ph type="ftr" sz="quarter" idx="11"/>
          </p:nvPr>
        </p:nvSpPr>
        <p:spPr/>
        <p:txBody>
          <a:bodyPr/>
          <a:lstStyle/>
          <a:p>
            <a:r>
              <a:rPr lang="en-US"/>
              <a:t>DEPARTMENT OF MECHANICAL ENGINEERING PATTOOR</a:t>
            </a:r>
            <a:endParaRPr lang="en-IN"/>
          </a:p>
        </p:txBody>
      </p:sp>
    </p:spTree>
    <p:extLst>
      <p:ext uri="{BB962C8B-B14F-4D97-AF65-F5344CB8AC3E}">
        <p14:creationId xmlns:p14="http://schemas.microsoft.com/office/powerpoint/2010/main" val="521184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65C92-2DC9-68D4-3BC4-0C4C43A0FC4B}"/>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ABF25303-1E2C-F757-FF33-19EC889D7C86}"/>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8972E82A-EC44-A631-26B8-60C22AE1B51C}"/>
              </a:ext>
            </a:extLst>
          </p:cNvPr>
          <p:cNvSpPr>
            <a:spLocks noGrp="1"/>
          </p:cNvSpPr>
          <p:nvPr>
            <p:ph type="sldNum" sz="quarter" idx="12"/>
          </p:nvPr>
        </p:nvSpPr>
        <p:spPr/>
        <p:txBody>
          <a:bodyPr/>
          <a:lstStyle/>
          <a:p>
            <a:fld id="{4D33481B-02C9-4B5A-8152-DC20DFB5D4FB}" type="slidenum">
              <a:rPr lang="en-IN" smtClean="0"/>
              <a:t>20</a:t>
            </a:fld>
            <a:endParaRPr lang="en-IN"/>
          </a:p>
        </p:txBody>
      </p:sp>
      <p:sp>
        <p:nvSpPr>
          <p:cNvPr id="6" name="TextBox 5">
            <a:extLst>
              <a:ext uri="{FF2B5EF4-FFF2-40B4-BE49-F238E27FC236}">
                <a16:creationId xmlns:a16="http://schemas.microsoft.com/office/drawing/2014/main" id="{490CE796-EE2F-A0CE-D22D-AD620DF1A896}"/>
              </a:ext>
            </a:extLst>
          </p:cNvPr>
          <p:cNvSpPr txBox="1"/>
          <p:nvPr/>
        </p:nvSpPr>
        <p:spPr>
          <a:xfrm>
            <a:off x="990600" y="247134"/>
            <a:ext cx="7767320" cy="769441"/>
          </a:xfrm>
          <a:prstGeom prst="rect">
            <a:avLst/>
          </a:prstGeom>
          <a:noFill/>
        </p:spPr>
        <p:txBody>
          <a:bodyPr wrap="square">
            <a:spAutoFit/>
          </a:bodyPr>
          <a:lstStyle/>
          <a:p>
            <a:r>
              <a:rPr lang="en-IN" sz="4400" b="1" dirty="0">
                <a:latin typeface="Times New Roman" panose="02020603050405020304" pitchFamily="18" charset="0"/>
                <a:cs typeface="Times New Roman" panose="02020603050405020304" pitchFamily="18" charset="0"/>
              </a:rPr>
              <a:t>WHY THYRISTOR IS USED ? </a:t>
            </a:r>
          </a:p>
        </p:txBody>
      </p:sp>
      <p:pic>
        <p:nvPicPr>
          <p:cNvPr id="8" name="Picture 7">
            <a:extLst>
              <a:ext uri="{FF2B5EF4-FFF2-40B4-BE49-F238E27FC236}">
                <a16:creationId xmlns:a16="http://schemas.microsoft.com/office/drawing/2014/main" id="{6298E455-C331-B38B-1EF2-10411F724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 y="1517545"/>
            <a:ext cx="3255447" cy="3822910"/>
          </a:xfrm>
          <a:prstGeom prst="rect">
            <a:avLst/>
          </a:prstGeom>
        </p:spPr>
      </p:pic>
      <p:sp>
        <p:nvSpPr>
          <p:cNvPr id="12" name="TextBox 11">
            <a:extLst>
              <a:ext uri="{FF2B5EF4-FFF2-40B4-BE49-F238E27FC236}">
                <a16:creationId xmlns:a16="http://schemas.microsoft.com/office/drawing/2014/main" id="{175E3F6A-0CE4-70CC-9EE7-3F938FA86BDD}"/>
              </a:ext>
            </a:extLst>
          </p:cNvPr>
          <p:cNvSpPr txBox="1"/>
          <p:nvPr/>
        </p:nvSpPr>
        <p:spPr>
          <a:xfrm>
            <a:off x="4485640" y="2060158"/>
            <a:ext cx="6273800" cy="1815882"/>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It is used to control the flow of the blower</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Thereby meeting the need to test our product</a:t>
            </a:r>
          </a:p>
        </p:txBody>
      </p:sp>
    </p:spTree>
    <p:extLst>
      <p:ext uri="{BB962C8B-B14F-4D97-AF65-F5344CB8AC3E}">
        <p14:creationId xmlns:p14="http://schemas.microsoft.com/office/powerpoint/2010/main" val="423713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72BFD-5F44-BEAC-D188-4CC6C3A62FFD}"/>
              </a:ext>
            </a:extLst>
          </p:cNvPr>
          <p:cNvSpPr>
            <a:spLocks noGrp="1"/>
          </p:cNvSpPr>
          <p:nvPr>
            <p:ph type="dt" sz="half" idx="10"/>
          </p:nvPr>
        </p:nvSpPr>
        <p:spPr/>
        <p:txBody>
          <a:bodyPr/>
          <a:lstStyle/>
          <a:p>
            <a:fld id="{7F88976D-2FA1-4089-91CD-26CE0B064E1F}" type="datetime1">
              <a:rPr lang="en-IN" smtClean="0"/>
              <a:t>29-04-2024</a:t>
            </a:fld>
            <a:endParaRPr lang="en-IN"/>
          </a:p>
        </p:txBody>
      </p:sp>
      <p:sp>
        <p:nvSpPr>
          <p:cNvPr id="3" name="Footer Placeholder 2">
            <a:extLst>
              <a:ext uri="{FF2B5EF4-FFF2-40B4-BE49-F238E27FC236}">
                <a16:creationId xmlns:a16="http://schemas.microsoft.com/office/drawing/2014/main" id="{4942292B-7072-0A38-8DD0-A34DE96A0166}"/>
              </a:ext>
            </a:extLst>
          </p:cNvPr>
          <p:cNvSpPr>
            <a:spLocks noGrp="1"/>
          </p:cNvSpPr>
          <p:nvPr>
            <p:ph type="ftr" sz="quarter" idx="11"/>
          </p:nvPr>
        </p:nvSpPr>
        <p:spPr/>
        <p:txBody>
          <a:bodyPr/>
          <a:lstStyle/>
          <a:p>
            <a:r>
              <a:rPr lang="en-US"/>
              <a:t>DEPARTMENT OF MECHANICAL ENGINEERING PATTOOR</a:t>
            </a:r>
            <a:endParaRPr lang="en-IN"/>
          </a:p>
        </p:txBody>
      </p:sp>
      <p:sp>
        <p:nvSpPr>
          <p:cNvPr id="4" name="Slide Number Placeholder 3">
            <a:extLst>
              <a:ext uri="{FF2B5EF4-FFF2-40B4-BE49-F238E27FC236}">
                <a16:creationId xmlns:a16="http://schemas.microsoft.com/office/drawing/2014/main" id="{BAB47C06-2DAE-A617-1E8A-611412154E20}"/>
              </a:ext>
            </a:extLst>
          </p:cNvPr>
          <p:cNvSpPr>
            <a:spLocks noGrp="1"/>
          </p:cNvSpPr>
          <p:nvPr>
            <p:ph type="sldNum" sz="quarter" idx="12"/>
          </p:nvPr>
        </p:nvSpPr>
        <p:spPr/>
        <p:txBody>
          <a:bodyPr/>
          <a:lstStyle/>
          <a:p>
            <a:fld id="{4D33481B-02C9-4B5A-8152-DC20DFB5D4FB}" type="slidenum">
              <a:rPr lang="en-IN" smtClean="0"/>
              <a:t>21</a:t>
            </a:fld>
            <a:endParaRPr lang="en-IN"/>
          </a:p>
        </p:txBody>
      </p:sp>
      <p:sp>
        <p:nvSpPr>
          <p:cNvPr id="6" name="TextBox 5">
            <a:extLst>
              <a:ext uri="{FF2B5EF4-FFF2-40B4-BE49-F238E27FC236}">
                <a16:creationId xmlns:a16="http://schemas.microsoft.com/office/drawing/2014/main" id="{9F28BE86-BB96-5127-7759-9F2AED703411}"/>
              </a:ext>
            </a:extLst>
          </p:cNvPr>
          <p:cNvSpPr txBox="1"/>
          <p:nvPr/>
        </p:nvSpPr>
        <p:spPr>
          <a:xfrm>
            <a:off x="838200" y="442057"/>
            <a:ext cx="9230474" cy="769441"/>
          </a:xfrm>
          <a:prstGeom prst="rect">
            <a:avLst/>
          </a:prstGeom>
          <a:noFill/>
        </p:spPr>
        <p:txBody>
          <a:bodyPr wrap="square">
            <a:spAutoFit/>
          </a:bodyPr>
          <a:lstStyle/>
          <a:p>
            <a:r>
              <a:rPr lang="en-IN" sz="4400" b="1" dirty="0">
                <a:latin typeface="Times New Roman" panose="02020603050405020304" pitchFamily="18" charset="0"/>
                <a:cs typeface="Times New Roman" panose="02020603050405020304" pitchFamily="18" charset="0"/>
              </a:rPr>
              <a:t>WHY ANEMOMETER IS USED ?</a:t>
            </a:r>
            <a:endParaRPr lang="en-IN" sz="4400" dirty="0"/>
          </a:p>
        </p:txBody>
      </p:sp>
      <p:pic>
        <p:nvPicPr>
          <p:cNvPr id="7" name="Picture 6">
            <a:extLst>
              <a:ext uri="{FF2B5EF4-FFF2-40B4-BE49-F238E27FC236}">
                <a16:creationId xmlns:a16="http://schemas.microsoft.com/office/drawing/2014/main" id="{016CC56A-432B-C28D-F803-E5390366EAA4}"/>
              </a:ext>
            </a:extLst>
          </p:cNvPr>
          <p:cNvPicPr>
            <a:picLocks noChangeAspect="1"/>
          </p:cNvPicPr>
          <p:nvPr/>
        </p:nvPicPr>
        <p:blipFill rotWithShape="1">
          <a:blip r:embed="rId2">
            <a:extLst>
              <a:ext uri="{28A0092B-C50C-407E-A947-70E740481C1C}">
                <a14:useLocalDpi xmlns:a14="http://schemas.microsoft.com/office/drawing/2010/main" val="0"/>
              </a:ext>
            </a:extLst>
          </a:blip>
          <a:srcRect l="-4" t="7988" r="28" b="6788"/>
          <a:stretch/>
        </p:blipFill>
        <p:spPr bwMode="auto">
          <a:xfrm>
            <a:off x="0" y="1756882"/>
            <a:ext cx="4839127" cy="3613934"/>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F37DD549-8489-3A51-87D8-5D32B883D0C6}"/>
              </a:ext>
            </a:extLst>
          </p:cNvPr>
          <p:cNvSpPr txBox="1"/>
          <p:nvPr/>
        </p:nvSpPr>
        <p:spPr>
          <a:xfrm>
            <a:off x="4510354" y="1756882"/>
            <a:ext cx="6441898" cy="2246769"/>
          </a:xfrm>
          <a:prstGeom prst="rect">
            <a:avLst/>
          </a:prstGeom>
          <a:noFill/>
        </p:spPr>
        <p:txBody>
          <a:bodyPr wrap="square" rtlCol="0">
            <a:spAutoFit/>
          </a:bodyPr>
          <a:lstStyle/>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It is used to measure the air flow which is coming out through the blower</a:t>
            </a:r>
          </a:p>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Thereby we can adjust the flow of the blower to our requirement with the help of thyristor</a:t>
            </a:r>
          </a:p>
        </p:txBody>
      </p:sp>
    </p:spTree>
    <p:extLst>
      <p:ext uri="{BB962C8B-B14F-4D97-AF65-F5344CB8AC3E}">
        <p14:creationId xmlns:p14="http://schemas.microsoft.com/office/powerpoint/2010/main" val="3107153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E744-C256-2ACF-086D-F6327461900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4893E9-B198-5054-B9D5-248E72CFADEC}"/>
              </a:ext>
            </a:extLst>
          </p:cNvPr>
          <p:cNvSpPr>
            <a:spLocks noGrp="1"/>
          </p:cNvSpPr>
          <p:nvPr>
            <p:ph idx="1"/>
          </p:nvPr>
        </p:nvSpPr>
        <p:spPr/>
        <p:txBody>
          <a:bodyPr/>
          <a:lstStyle/>
          <a:p>
            <a:r>
              <a:rPr lang="en-IN" sz="2400" dirty="0"/>
              <a:t>[</a:t>
            </a:r>
            <a:r>
              <a:rPr lang="en-IN" sz="2400" dirty="0">
                <a:latin typeface="Times New Roman" pitchFamily="18" charset="0"/>
                <a:cs typeface="Times New Roman" pitchFamily="18" charset="0"/>
              </a:rPr>
              <a:t>1] Ye </a:t>
            </a:r>
            <a:r>
              <a:rPr lang="en-IN" sz="2400" dirty="0" err="1">
                <a:latin typeface="Times New Roman" pitchFamily="18" charset="0"/>
                <a:cs typeface="Times New Roman" pitchFamily="18" charset="0"/>
              </a:rPr>
              <a:t>Bian</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Chencheng</a:t>
            </a:r>
            <a:r>
              <a:rPr lang="en-IN" sz="2400" dirty="0">
                <a:latin typeface="Times New Roman" pitchFamily="18" charset="0"/>
                <a:cs typeface="Times New Roman" pitchFamily="18" charset="0"/>
              </a:rPr>
              <a:t> Zhang, </a:t>
            </a:r>
            <a:r>
              <a:rPr lang="en-IN" sz="2400" dirty="0" err="1">
                <a:latin typeface="Times New Roman" pitchFamily="18" charset="0"/>
                <a:cs typeface="Times New Roman" pitchFamily="18" charset="0"/>
              </a:rPr>
              <a:t>Hui</a:t>
            </a:r>
            <a:r>
              <a:rPr lang="en-IN" sz="2400" dirty="0">
                <a:latin typeface="Times New Roman" pitchFamily="18" charset="0"/>
                <a:cs typeface="Times New Roman" pitchFamily="18" charset="0"/>
              </a:rPr>
              <a:t> Wang, Qi Cao; Degradable </a:t>
            </a:r>
            <a:r>
              <a:rPr lang="en-IN" sz="2400" dirty="0" err="1">
                <a:latin typeface="Times New Roman" pitchFamily="18" charset="0"/>
                <a:cs typeface="Times New Roman" pitchFamily="18" charset="0"/>
              </a:rPr>
              <a:t>nanofiber</a:t>
            </a:r>
            <a:r>
              <a:rPr lang="en-IN" sz="2400" dirty="0">
                <a:latin typeface="Times New Roman" pitchFamily="18" charset="0"/>
                <a:cs typeface="Times New Roman" pitchFamily="18" charset="0"/>
              </a:rPr>
              <a:t> for eco-friendly air filtration: Progress and perspectives, 2023.</a:t>
            </a:r>
          </a:p>
          <a:p>
            <a:r>
              <a:rPr lang="en-IN" sz="2400" dirty="0">
                <a:latin typeface="Times New Roman" pitchFamily="18" charset="0"/>
                <a:cs typeface="Times New Roman" pitchFamily="18" charset="0"/>
              </a:rPr>
              <a:t>[2] </a:t>
            </a:r>
            <a:r>
              <a:rPr lang="en-IN" sz="2400" dirty="0" err="1">
                <a:latin typeface="Times" pitchFamily="18" charset="0"/>
              </a:rPr>
              <a:t>Jagriti</a:t>
            </a:r>
            <a:r>
              <a:rPr lang="en-IN" sz="2400" dirty="0">
                <a:latin typeface="Times" pitchFamily="18" charset="0"/>
              </a:rPr>
              <a:t> </a:t>
            </a:r>
            <a:r>
              <a:rPr lang="en-IN" sz="2400" dirty="0" err="1">
                <a:latin typeface="Times" pitchFamily="18" charset="0"/>
              </a:rPr>
              <a:t>Saini</a:t>
            </a:r>
            <a:r>
              <a:rPr lang="en-IN" sz="2400" dirty="0">
                <a:latin typeface="Times" pitchFamily="18" charset="0"/>
              </a:rPr>
              <a:t>, </a:t>
            </a:r>
            <a:r>
              <a:rPr lang="en-IN" sz="2400" dirty="0" err="1">
                <a:latin typeface="Times" pitchFamily="18" charset="0"/>
              </a:rPr>
              <a:t>Maitreyee</a:t>
            </a:r>
            <a:r>
              <a:rPr lang="en-IN" sz="2400" dirty="0">
                <a:latin typeface="Times" pitchFamily="18" charset="0"/>
              </a:rPr>
              <a:t> </a:t>
            </a:r>
            <a:r>
              <a:rPr lang="en-IN" sz="2400" dirty="0" err="1">
                <a:latin typeface="Times" pitchFamily="18" charset="0"/>
              </a:rPr>
              <a:t>Dutta</a:t>
            </a:r>
            <a:r>
              <a:rPr lang="en-IN" sz="2400" dirty="0">
                <a:latin typeface="Times" pitchFamily="18" charset="0"/>
              </a:rPr>
              <a:t>, </a:t>
            </a:r>
            <a:r>
              <a:rPr lang="en-IN" sz="2400" dirty="0" err="1">
                <a:latin typeface="Times" pitchFamily="18" charset="0"/>
              </a:rPr>
              <a:t>Gonçalo</a:t>
            </a:r>
            <a:r>
              <a:rPr lang="en-IN" sz="2400" dirty="0">
                <a:latin typeface="Times" pitchFamily="18" charset="0"/>
              </a:rPr>
              <a:t> Marques;</a:t>
            </a:r>
            <a:r>
              <a:rPr lang="en-IN" sz="2400" dirty="0">
                <a:latin typeface="Times New Roman" panose="02020603050405020304" pitchFamily="18" charset="0"/>
                <a:cs typeface="Times New Roman" panose="02020603050405020304" pitchFamily="18" charset="0"/>
              </a:rPr>
              <a:t> </a:t>
            </a:r>
            <a:r>
              <a:rPr lang="en-IN" sz="2400" dirty="0">
                <a:latin typeface="Times" pitchFamily="18" charset="0"/>
              </a:rPr>
              <a:t>Smart indoor air quality monitoring for enhanced living environments and ambient assisted living, 2023.</a:t>
            </a:r>
          </a:p>
          <a:p>
            <a:r>
              <a:rPr lang="en-IN" sz="2400" dirty="0">
                <a:latin typeface="Times" pitchFamily="18" charset="0"/>
              </a:rPr>
              <a:t>[3]</a:t>
            </a:r>
            <a:r>
              <a:rPr lang="pt-BR" sz="2400" dirty="0">
                <a:latin typeface="Times New Roman" panose="02020603050405020304" pitchFamily="18" charset="0"/>
                <a:cs typeface="Times New Roman" panose="02020603050405020304" pitchFamily="18" charset="0"/>
              </a:rPr>
              <a:t> Daniela S. de Almeida a,  Leila D. Martins b,  Monica L. Aguiar; </a:t>
            </a:r>
            <a:r>
              <a:rPr lang="en-US" sz="2400" dirty="0">
                <a:latin typeface="Times New Roman" pitchFamily="18" charset="0"/>
                <a:cs typeface="Times New Roman" pitchFamily="18" charset="0"/>
              </a:rPr>
              <a:t>Air pollution control for indoor environments using nanofiber filters: A brief review and post-pandemic perspectives, 2022.</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FDC2785-1464-0E01-AB7C-912091363A59}"/>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70CEEACB-DDC4-78E7-5517-A30883FD2C54}"/>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875F298B-C169-4293-A549-E0142F1E97B3}"/>
              </a:ext>
            </a:extLst>
          </p:cNvPr>
          <p:cNvSpPr>
            <a:spLocks noGrp="1"/>
          </p:cNvSpPr>
          <p:nvPr>
            <p:ph type="sldNum" sz="quarter" idx="12"/>
          </p:nvPr>
        </p:nvSpPr>
        <p:spPr/>
        <p:txBody>
          <a:bodyPr/>
          <a:lstStyle/>
          <a:p>
            <a:fld id="{4D33481B-02C9-4B5A-8152-DC20DFB5D4FB}" type="slidenum">
              <a:rPr lang="en-IN" smtClean="0"/>
              <a:t>22</a:t>
            </a:fld>
            <a:endParaRPr lang="en-IN"/>
          </a:p>
        </p:txBody>
      </p:sp>
    </p:spTree>
    <p:extLst>
      <p:ext uri="{BB962C8B-B14F-4D97-AF65-F5344CB8AC3E}">
        <p14:creationId xmlns:p14="http://schemas.microsoft.com/office/powerpoint/2010/main" val="250758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1708-A799-9DA7-1E97-E214E0B3560A}"/>
              </a:ext>
            </a:extLst>
          </p:cNvPr>
          <p:cNvSpPr>
            <a:spLocks noGrp="1"/>
          </p:cNvSpPr>
          <p:nvPr>
            <p:ph type="title"/>
          </p:nvPr>
        </p:nvSpPr>
        <p:spPr>
          <a:xfrm>
            <a:off x="838200" y="365125"/>
            <a:ext cx="10515600" cy="5251904"/>
          </a:xfrm>
        </p:spPr>
        <p:txBody>
          <a:bodyPr>
            <a:normAutofit/>
          </a:bodyPr>
          <a:lstStyle/>
          <a:p>
            <a:pPr algn="ctr"/>
            <a:r>
              <a:rPr lang="en-IN" sz="6600" dirty="0">
                <a:solidFill>
                  <a:srgbClr val="FF0000"/>
                </a:solidFill>
                <a:latin typeface="Times New Roman" panose="02020603050405020304" pitchFamily="18" charset="0"/>
                <a:cs typeface="Times New Roman" panose="02020603050405020304" pitchFamily="18" charset="0"/>
              </a:rPr>
              <a:t>THANK YOU</a:t>
            </a:r>
          </a:p>
        </p:txBody>
      </p:sp>
      <p:sp>
        <p:nvSpPr>
          <p:cNvPr id="4" name="Date Placeholder 3">
            <a:extLst>
              <a:ext uri="{FF2B5EF4-FFF2-40B4-BE49-F238E27FC236}">
                <a16:creationId xmlns:a16="http://schemas.microsoft.com/office/drawing/2014/main" id="{81D167CA-A805-18D3-F36B-947B70C73E6C}"/>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7E63EEA0-BE41-93D5-7118-879556093EFC}"/>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6A1E46B2-C3BC-3CEA-326C-8B70B07F0261}"/>
              </a:ext>
            </a:extLst>
          </p:cNvPr>
          <p:cNvSpPr>
            <a:spLocks noGrp="1"/>
          </p:cNvSpPr>
          <p:nvPr>
            <p:ph type="sldNum" sz="quarter" idx="12"/>
          </p:nvPr>
        </p:nvSpPr>
        <p:spPr/>
        <p:txBody>
          <a:bodyPr/>
          <a:lstStyle/>
          <a:p>
            <a:fld id="{4D33481B-02C9-4B5A-8152-DC20DFB5D4FB}" type="slidenum">
              <a:rPr lang="en-IN" smtClean="0"/>
              <a:t>23</a:t>
            </a:fld>
            <a:endParaRPr lang="en-IN"/>
          </a:p>
        </p:txBody>
      </p:sp>
    </p:spTree>
    <p:extLst>
      <p:ext uri="{BB962C8B-B14F-4D97-AF65-F5344CB8AC3E}">
        <p14:creationId xmlns:p14="http://schemas.microsoft.com/office/powerpoint/2010/main" val="13948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CA49-99E3-0DD3-58A3-4802AC5153E7}"/>
              </a:ext>
            </a:extLst>
          </p:cNvPr>
          <p:cNvSpPr>
            <a:spLocks noGrp="1"/>
          </p:cNvSpPr>
          <p:nvPr>
            <p:ph type="title"/>
          </p:nvPr>
        </p:nvSpPr>
        <p:spPr>
          <a:xfrm>
            <a:off x="838200" y="320675"/>
            <a:ext cx="10515600" cy="1325563"/>
          </a:xfrm>
        </p:spPr>
        <p:txBody>
          <a:bodyPr/>
          <a:lstStyle/>
          <a:p>
            <a:r>
              <a:rPr lang="en-US"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2D847BEA-DCB4-81F5-F28F-521A1F8C2AC7}"/>
              </a:ext>
            </a:extLst>
          </p:cNvPr>
          <p:cNvSpPr>
            <a:spLocks noGrp="1"/>
          </p:cNvSpPr>
          <p:nvPr>
            <p:ph idx="1"/>
          </p:nvPr>
        </p:nvSpPr>
        <p:spPr>
          <a:xfrm>
            <a:off x="552561" y="1497263"/>
            <a:ext cx="10801239" cy="4679700"/>
          </a:xfrm>
        </p:spPr>
        <p:txBody>
          <a:bodyPr>
            <a:normAutofit/>
          </a:bodyPr>
          <a:lstStyle/>
          <a:p>
            <a:r>
              <a:rPr lang="en-US" dirty="0">
                <a:latin typeface="Times New Roman" panose="02020603050405020304" pitchFamily="18" charset="0"/>
                <a:cs typeface="Times New Roman" panose="02020603050405020304" pitchFamily="18" charset="0"/>
              </a:rPr>
              <a:t>Developing an air filter using banana fibers</a:t>
            </a:r>
          </a:p>
          <a:p>
            <a:r>
              <a:rPr lang="en-US" dirty="0">
                <a:latin typeface="Times New Roman" panose="02020603050405020304" pitchFamily="18" charset="0"/>
                <a:cs typeface="Times New Roman" panose="02020603050405020304" pitchFamily="18" charset="0"/>
              </a:rPr>
              <a:t>Achieve sustainability and reduce the environmental impact</a:t>
            </a:r>
          </a:p>
          <a:p>
            <a:r>
              <a:rPr lang="en-US" dirty="0">
                <a:latin typeface="Times New Roman" panose="02020603050405020304" pitchFamily="18" charset="0"/>
                <a:cs typeface="Times New Roman" panose="02020603050405020304" pitchFamily="18" charset="0"/>
              </a:rPr>
              <a:t>Banana fiber offers a cost-effective alternative to traditional air filter materials</a:t>
            </a:r>
          </a:p>
        </p:txBody>
      </p:sp>
      <p:sp>
        <p:nvSpPr>
          <p:cNvPr id="4" name="Date Placeholder 3">
            <a:extLst>
              <a:ext uri="{FF2B5EF4-FFF2-40B4-BE49-F238E27FC236}">
                <a16:creationId xmlns:a16="http://schemas.microsoft.com/office/drawing/2014/main" id="{DEC083CF-DB81-9A2E-27EB-5B7E8B0ADF2B}"/>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2A50EE80-4181-86BC-8373-2AB0516AEE07}"/>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A503D559-B7D0-3648-9908-CB0F4D1BA4DA}"/>
              </a:ext>
            </a:extLst>
          </p:cNvPr>
          <p:cNvSpPr>
            <a:spLocks noGrp="1"/>
          </p:cNvSpPr>
          <p:nvPr>
            <p:ph type="sldNum" sz="quarter" idx="12"/>
          </p:nvPr>
        </p:nvSpPr>
        <p:spPr/>
        <p:txBody>
          <a:bodyPr/>
          <a:lstStyle/>
          <a:p>
            <a:fld id="{4D33481B-02C9-4B5A-8152-DC20DFB5D4FB}" type="slidenum">
              <a:rPr lang="en-IN" smtClean="0"/>
              <a:t>3</a:t>
            </a:fld>
            <a:endParaRPr lang="en-IN"/>
          </a:p>
        </p:txBody>
      </p:sp>
    </p:spTree>
    <p:extLst>
      <p:ext uri="{BB962C8B-B14F-4D97-AF65-F5344CB8AC3E}">
        <p14:creationId xmlns:p14="http://schemas.microsoft.com/office/powerpoint/2010/main" val="222963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1E640D-32F3-869D-C81A-F72B234CFFE0}"/>
              </a:ext>
            </a:extLst>
          </p:cNvPr>
          <p:cNvSpPr>
            <a:spLocks noGrp="1"/>
          </p:cNvSpPr>
          <p:nvPr>
            <p:ph idx="1"/>
          </p:nvPr>
        </p:nvSpPr>
        <p:spPr>
          <a:xfrm>
            <a:off x="300137" y="136525"/>
            <a:ext cx="10867052" cy="4846119"/>
          </a:xfrm>
        </p:spPr>
        <p:txBody>
          <a:bodyPr>
            <a:normAutofit/>
          </a:bodyPr>
          <a:lstStyle/>
          <a:p>
            <a:pPr marL="0" indent="0" algn="just">
              <a:buNone/>
            </a:pPr>
            <a:r>
              <a:rPr lang="en-IN" sz="3600" b="1" dirty="0">
                <a:latin typeface="Times New Roman" panose="02020603050405020304" pitchFamily="18" charset="0"/>
                <a:cs typeface="Times New Roman" panose="02020603050405020304" pitchFamily="18" charset="0"/>
              </a:rPr>
              <a:t>LITERATURE REVIEW</a:t>
            </a:r>
          </a:p>
          <a:p>
            <a:pPr marL="0" indent="0" algn="just">
              <a:buNone/>
            </a:pPr>
            <a:endParaRPr lang="en-IN" sz="3600" b="1"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6A03F7CB-61E0-A165-0B64-8E6A594DC6F8}"/>
              </a:ext>
            </a:extLst>
          </p:cNvPr>
          <p:cNvSpPr>
            <a:spLocks noGrp="1"/>
          </p:cNvSpPr>
          <p:nvPr>
            <p:ph type="dt" sz="half" idx="10"/>
          </p:nvPr>
        </p:nvSpPr>
        <p:spPr/>
        <p:txBody>
          <a:bodyPr/>
          <a:lstStyle/>
          <a:p>
            <a:fld id="{C62838B2-F63C-441C-AD89-23191914AB28}" type="datetime1">
              <a:rPr lang="en-IN" smtClean="0"/>
              <a:t>29-04-2024</a:t>
            </a:fld>
            <a:endParaRPr lang="en-IN"/>
          </a:p>
        </p:txBody>
      </p:sp>
      <p:sp>
        <p:nvSpPr>
          <p:cNvPr id="7" name="Slide Number Placeholder 6">
            <a:extLst>
              <a:ext uri="{FF2B5EF4-FFF2-40B4-BE49-F238E27FC236}">
                <a16:creationId xmlns:a16="http://schemas.microsoft.com/office/drawing/2014/main" id="{1FF77EFE-ED61-763E-BB0E-6B036995B79C}"/>
              </a:ext>
            </a:extLst>
          </p:cNvPr>
          <p:cNvSpPr>
            <a:spLocks noGrp="1"/>
          </p:cNvSpPr>
          <p:nvPr>
            <p:ph type="sldNum" sz="quarter" idx="12"/>
          </p:nvPr>
        </p:nvSpPr>
        <p:spPr/>
        <p:txBody>
          <a:bodyPr/>
          <a:lstStyle/>
          <a:p>
            <a:fld id="{4D33481B-02C9-4B5A-8152-DC20DFB5D4FB}" type="slidenum">
              <a:rPr lang="en-IN" smtClean="0"/>
              <a:t>4</a:t>
            </a:fld>
            <a:endParaRPr lang="en-IN"/>
          </a:p>
        </p:txBody>
      </p:sp>
      <p:sp>
        <p:nvSpPr>
          <p:cNvPr id="8" name="Footer Placeholder 7">
            <a:extLst>
              <a:ext uri="{FF2B5EF4-FFF2-40B4-BE49-F238E27FC236}">
                <a16:creationId xmlns:a16="http://schemas.microsoft.com/office/drawing/2014/main" id="{943A6069-39ED-0F85-78B4-A4B38015A407}"/>
              </a:ext>
            </a:extLst>
          </p:cNvPr>
          <p:cNvSpPr>
            <a:spLocks noGrp="1"/>
          </p:cNvSpPr>
          <p:nvPr>
            <p:ph type="ftr" sz="quarter" idx="11"/>
          </p:nvPr>
        </p:nvSpPr>
        <p:spPr/>
        <p:txBody>
          <a:bodyPr/>
          <a:lstStyle/>
          <a:p>
            <a:r>
              <a:rPr lang="en-US"/>
              <a:t>DEPARTMENT OF MECHANICAL ENGINEERING PATTOOR</a:t>
            </a:r>
            <a:endParaRPr lang="en-IN"/>
          </a:p>
        </p:txBody>
      </p:sp>
      <p:graphicFrame>
        <p:nvGraphicFramePr>
          <p:cNvPr id="14" name="Table 13">
            <a:extLst>
              <a:ext uri="{FF2B5EF4-FFF2-40B4-BE49-F238E27FC236}">
                <a16:creationId xmlns:a16="http://schemas.microsoft.com/office/drawing/2014/main" id="{D5308859-E7C1-D89C-78D6-6421FAEF4AE9}"/>
              </a:ext>
            </a:extLst>
          </p:cNvPr>
          <p:cNvGraphicFramePr>
            <a:graphicFrameLocks noGrp="1"/>
          </p:cNvGraphicFramePr>
          <p:nvPr>
            <p:extLst>
              <p:ext uri="{D42A27DB-BD31-4B8C-83A1-F6EECF244321}">
                <p14:modId xmlns:p14="http://schemas.microsoft.com/office/powerpoint/2010/main" val="1781363719"/>
              </p:ext>
            </p:extLst>
          </p:nvPr>
        </p:nvGraphicFramePr>
        <p:xfrm>
          <a:off x="300137" y="882676"/>
          <a:ext cx="11304034" cy="5975324"/>
        </p:xfrm>
        <a:graphic>
          <a:graphicData uri="http://schemas.openxmlformats.org/drawingml/2006/table">
            <a:tbl>
              <a:tblPr firstRow="1" bandRow="1">
                <a:tableStyleId>{5C22544A-7EE6-4342-B048-85BDC9FD1C3A}</a:tableStyleId>
              </a:tblPr>
              <a:tblGrid>
                <a:gridCol w="570659">
                  <a:extLst>
                    <a:ext uri="{9D8B030D-6E8A-4147-A177-3AD203B41FA5}">
                      <a16:colId xmlns:a16="http://schemas.microsoft.com/office/drawing/2014/main" val="2060349937"/>
                    </a:ext>
                  </a:extLst>
                </a:gridCol>
                <a:gridCol w="3029399">
                  <a:extLst>
                    <a:ext uri="{9D8B030D-6E8A-4147-A177-3AD203B41FA5}">
                      <a16:colId xmlns:a16="http://schemas.microsoft.com/office/drawing/2014/main" val="2627168378"/>
                    </a:ext>
                  </a:extLst>
                </a:gridCol>
                <a:gridCol w="2702486">
                  <a:extLst>
                    <a:ext uri="{9D8B030D-6E8A-4147-A177-3AD203B41FA5}">
                      <a16:colId xmlns:a16="http://schemas.microsoft.com/office/drawing/2014/main" val="614501747"/>
                    </a:ext>
                  </a:extLst>
                </a:gridCol>
                <a:gridCol w="899130">
                  <a:extLst>
                    <a:ext uri="{9D8B030D-6E8A-4147-A177-3AD203B41FA5}">
                      <a16:colId xmlns:a16="http://schemas.microsoft.com/office/drawing/2014/main" val="1070602488"/>
                    </a:ext>
                  </a:extLst>
                </a:gridCol>
                <a:gridCol w="4102360">
                  <a:extLst>
                    <a:ext uri="{9D8B030D-6E8A-4147-A177-3AD203B41FA5}">
                      <a16:colId xmlns:a16="http://schemas.microsoft.com/office/drawing/2014/main" val="680084138"/>
                    </a:ext>
                  </a:extLst>
                </a:gridCol>
              </a:tblGrid>
              <a:tr h="836324">
                <a:tc>
                  <a:txBody>
                    <a:bodyPr/>
                    <a:lstStyle/>
                    <a:p>
                      <a:r>
                        <a:rPr lang="en-IN" dirty="0">
                          <a:latin typeface="Times New Roman" panose="02020603050405020304" pitchFamily="18" charset="0"/>
                          <a:cs typeface="Times New Roman" panose="02020603050405020304" pitchFamily="18" charset="0"/>
                        </a:rPr>
                        <a:t>SL</a:t>
                      </a:r>
                    </a:p>
                    <a:p>
                      <a:r>
                        <a:rPr lang="en-IN" dirty="0">
                          <a:latin typeface="Times New Roman" panose="02020603050405020304" pitchFamily="18" charset="0"/>
                          <a:cs typeface="Times New Roman" panose="02020603050405020304" pitchFamily="18" charset="0"/>
                        </a:rPr>
                        <a:t>No</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INFERENCE</a:t>
                      </a:r>
                    </a:p>
                  </a:txBody>
                  <a:tcPr/>
                </a:tc>
                <a:extLst>
                  <a:ext uri="{0D108BD9-81ED-4DB2-BD59-A6C34878D82A}">
                    <a16:rowId xmlns:a16="http://schemas.microsoft.com/office/drawing/2014/main" val="3582896873"/>
                  </a:ext>
                </a:extLst>
              </a:tr>
              <a:tr h="1944199">
                <a:tc>
                  <a:txBody>
                    <a:bodyPr/>
                    <a:lstStyle/>
                    <a:p>
                      <a:r>
                        <a:rPr lang="en-IN" dirty="0"/>
                        <a:t>1</a:t>
                      </a:r>
                    </a:p>
                  </a:txBody>
                  <a:tcPr/>
                </a:tc>
                <a:tc>
                  <a:txBody>
                    <a:bodyPr/>
                    <a:lstStyle/>
                    <a:p>
                      <a:pPr algn="just">
                        <a:lnSpc>
                          <a:spcPct val="10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How efficiently can HEPA purifiers remove priority fine and ultrafine particles from indoor air?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How efficiently can HEPA purifiers remove priority fine and ultrafine particles from indoor air?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kern="1200" dirty="0">
                          <a:solidFill>
                            <a:schemeClr val="dk1"/>
                          </a:solidFill>
                          <a:effectLst/>
                          <a:latin typeface="+mn-lt"/>
                          <a:ea typeface="+mn-ea"/>
                          <a:cs typeface="+mn-cs"/>
                        </a:rPr>
                        <a:t> 2020</a:t>
                      </a:r>
                      <a:endParaRPr lang="en-IN" dirty="0"/>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Standard air filters in HVAC systems capture particles to enhance indoor air quality. They're rated by MERV; higher ratings capture smaller particles but may restrict airflow. Specialized air purifiers use HEPA, activated carbon, and UV-C light for comprehensive purification. However, their non-biodegradable nature poses environmental risks, urging responsible disposal and eco-friendly material advancements for reduced environmental impact</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721786"/>
                  </a:ext>
                </a:extLst>
              </a:tr>
              <a:tr h="2365320">
                <a:tc>
                  <a:txBody>
                    <a:bodyPr/>
                    <a:lstStyle/>
                    <a:p>
                      <a:r>
                        <a:rPr lang="en-IN" dirty="0"/>
                        <a:t>2</a:t>
                      </a:r>
                    </a:p>
                  </a:txBody>
                  <a:tcPr/>
                </a:tc>
                <a:tc>
                  <a:txBody>
                    <a:bodyPr/>
                    <a:lstStyle/>
                    <a:p>
                      <a:pPr>
                        <a:lnSpc>
                          <a:spcPct val="100000"/>
                        </a:lnSpc>
                        <a:spcAft>
                          <a:spcPts val="80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Vinay Kumar a, Pritha Chakraborty b, Poonam </a:t>
                      </a: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Janghu</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 c, Mridul Umesh 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Potential of banana based cellulose materials for advanced applications: A review on properties and technical challenges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2023</a:t>
                      </a:r>
                    </a:p>
                  </a:txBody>
                  <a:tcPr/>
                </a:tc>
                <a:tc>
                  <a:txBody>
                    <a:bodyPr/>
                    <a:lstStyle/>
                    <a:p>
                      <a:pPr algn="just">
                        <a:lnSpc>
                          <a:spcPct val="107000"/>
                        </a:lnSpc>
                        <a:spcAft>
                          <a:spcPts val="80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Banana-based biopolymers offer eco-friendly alternatives to synthetic materials, serving various industries from medical to environmental sectors, showcasing their potential for sustainable solutions and waste utilization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8305568"/>
                  </a:ext>
                </a:extLst>
              </a:tr>
            </a:tbl>
          </a:graphicData>
        </a:graphic>
      </p:graphicFrame>
    </p:spTree>
    <p:extLst>
      <p:ext uri="{BB962C8B-B14F-4D97-AF65-F5344CB8AC3E}">
        <p14:creationId xmlns:p14="http://schemas.microsoft.com/office/powerpoint/2010/main" val="283619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A3DA73-5CB8-71B9-FD47-EA9D18FE7FA7}"/>
              </a:ext>
            </a:extLst>
          </p:cNvPr>
          <p:cNvSpPr>
            <a:spLocks noGrp="1"/>
          </p:cNvSpPr>
          <p:nvPr>
            <p:ph type="dt" sz="half" idx="10"/>
          </p:nvPr>
        </p:nvSpPr>
        <p:spPr/>
        <p:txBody>
          <a:bodyPr/>
          <a:lstStyle/>
          <a:p>
            <a:fld id="{D4C37FE9-F545-4EA9-92AB-45D676E6F552}" type="datetime1">
              <a:rPr lang="en-IN" smtClean="0"/>
              <a:t>29-04-2024</a:t>
            </a:fld>
            <a:endParaRPr lang="en-IN"/>
          </a:p>
        </p:txBody>
      </p:sp>
      <p:sp>
        <p:nvSpPr>
          <p:cNvPr id="5" name="Slide Number Placeholder 4">
            <a:extLst>
              <a:ext uri="{FF2B5EF4-FFF2-40B4-BE49-F238E27FC236}">
                <a16:creationId xmlns:a16="http://schemas.microsoft.com/office/drawing/2014/main" id="{B8C2802B-AE08-7AEC-5721-51F14D58D6C2}"/>
              </a:ext>
            </a:extLst>
          </p:cNvPr>
          <p:cNvSpPr>
            <a:spLocks noGrp="1"/>
          </p:cNvSpPr>
          <p:nvPr>
            <p:ph type="sldNum" sz="quarter" idx="12"/>
          </p:nvPr>
        </p:nvSpPr>
        <p:spPr/>
        <p:txBody>
          <a:bodyPr/>
          <a:lstStyle/>
          <a:p>
            <a:fld id="{4D33481B-02C9-4B5A-8152-DC20DFB5D4FB}" type="slidenum">
              <a:rPr lang="en-IN" smtClean="0"/>
              <a:t>5</a:t>
            </a:fld>
            <a:endParaRPr lang="en-IN"/>
          </a:p>
        </p:txBody>
      </p:sp>
      <p:sp>
        <p:nvSpPr>
          <p:cNvPr id="6" name="Footer Placeholder 5">
            <a:extLst>
              <a:ext uri="{FF2B5EF4-FFF2-40B4-BE49-F238E27FC236}">
                <a16:creationId xmlns:a16="http://schemas.microsoft.com/office/drawing/2014/main" id="{2F4D0E0A-AA6F-2902-B4C2-6A0AD68E99F3}"/>
              </a:ext>
            </a:extLst>
          </p:cNvPr>
          <p:cNvSpPr>
            <a:spLocks noGrp="1"/>
          </p:cNvSpPr>
          <p:nvPr>
            <p:ph type="ftr" sz="quarter" idx="11"/>
          </p:nvPr>
        </p:nvSpPr>
        <p:spPr/>
        <p:txBody>
          <a:bodyPr/>
          <a:lstStyle/>
          <a:p>
            <a:r>
              <a:rPr lang="en-US"/>
              <a:t>DEPARTMENT OF MECHANICAL ENGINEERING PATTOOR</a:t>
            </a:r>
            <a:endParaRPr lang="en-IN"/>
          </a:p>
        </p:txBody>
      </p:sp>
      <p:graphicFrame>
        <p:nvGraphicFramePr>
          <p:cNvPr id="10" name="Content Placeholder 9">
            <a:extLst>
              <a:ext uri="{FF2B5EF4-FFF2-40B4-BE49-F238E27FC236}">
                <a16:creationId xmlns:a16="http://schemas.microsoft.com/office/drawing/2014/main" id="{97EC0A9F-B87E-D448-EA70-19C29534B5FE}"/>
              </a:ext>
            </a:extLst>
          </p:cNvPr>
          <p:cNvGraphicFramePr>
            <a:graphicFrameLocks noGrp="1"/>
          </p:cNvGraphicFramePr>
          <p:nvPr>
            <p:ph idx="1"/>
            <p:extLst>
              <p:ext uri="{D42A27DB-BD31-4B8C-83A1-F6EECF244321}">
                <p14:modId xmlns:p14="http://schemas.microsoft.com/office/powerpoint/2010/main" val="4071814285"/>
              </p:ext>
            </p:extLst>
          </p:nvPr>
        </p:nvGraphicFramePr>
        <p:xfrm>
          <a:off x="320350" y="491088"/>
          <a:ext cx="11551299" cy="5846886"/>
        </p:xfrm>
        <a:graphic>
          <a:graphicData uri="http://schemas.openxmlformats.org/drawingml/2006/table">
            <a:tbl>
              <a:tblPr firstRow="1" bandRow="1">
                <a:tableStyleId>{5C22544A-7EE6-4342-B048-85BDC9FD1C3A}</a:tableStyleId>
              </a:tblPr>
              <a:tblGrid>
                <a:gridCol w="531845">
                  <a:extLst>
                    <a:ext uri="{9D8B030D-6E8A-4147-A177-3AD203B41FA5}">
                      <a16:colId xmlns:a16="http://schemas.microsoft.com/office/drawing/2014/main" val="4089436694"/>
                    </a:ext>
                  </a:extLst>
                </a:gridCol>
                <a:gridCol w="3825551">
                  <a:extLst>
                    <a:ext uri="{9D8B030D-6E8A-4147-A177-3AD203B41FA5}">
                      <a16:colId xmlns:a16="http://schemas.microsoft.com/office/drawing/2014/main" val="3363845668"/>
                    </a:ext>
                  </a:extLst>
                </a:gridCol>
                <a:gridCol w="2332653">
                  <a:extLst>
                    <a:ext uri="{9D8B030D-6E8A-4147-A177-3AD203B41FA5}">
                      <a16:colId xmlns:a16="http://schemas.microsoft.com/office/drawing/2014/main" val="1093125766"/>
                    </a:ext>
                  </a:extLst>
                </a:gridCol>
                <a:gridCol w="1082351">
                  <a:extLst>
                    <a:ext uri="{9D8B030D-6E8A-4147-A177-3AD203B41FA5}">
                      <a16:colId xmlns:a16="http://schemas.microsoft.com/office/drawing/2014/main" val="40218136"/>
                    </a:ext>
                  </a:extLst>
                </a:gridCol>
                <a:gridCol w="3778899">
                  <a:extLst>
                    <a:ext uri="{9D8B030D-6E8A-4147-A177-3AD203B41FA5}">
                      <a16:colId xmlns:a16="http://schemas.microsoft.com/office/drawing/2014/main" val="340260749"/>
                    </a:ext>
                  </a:extLst>
                </a:gridCol>
              </a:tblGrid>
              <a:tr h="749883">
                <a:tc>
                  <a:txBody>
                    <a:bodyPr/>
                    <a:lstStyle/>
                    <a:p>
                      <a:r>
                        <a:rPr lang="en-IN" dirty="0">
                          <a:latin typeface="Times New Roman" panose="02020603050405020304" pitchFamily="18" charset="0"/>
                          <a:cs typeface="Times New Roman" panose="02020603050405020304" pitchFamily="18" charset="0"/>
                        </a:rPr>
                        <a:t>SL</a:t>
                      </a:r>
                    </a:p>
                    <a:p>
                      <a:r>
                        <a:rPr lang="en-IN" dirty="0">
                          <a:latin typeface="Times New Roman" panose="02020603050405020304" pitchFamily="18" charset="0"/>
                          <a:cs typeface="Times New Roman" panose="02020603050405020304" pitchFamily="18" charset="0"/>
                        </a:rPr>
                        <a:t>No</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INFRERENCE</a:t>
                      </a:r>
                    </a:p>
                  </a:txBody>
                  <a:tcPr/>
                </a:tc>
                <a:extLst>
                  <a:ext uri="{0D108BD9-81ED-4DB2-BD59-A6C34878D82A}">
                    <a16:rowId xmlns:a16="http://schemas.microsoft.com/office/drawing/2014/main" val="113896665"/>
                  </a:ext>
                </a:extLst>
              </a:tr>
              <a:tr h="2323323">
                <a:tc>
                  <a:txBody>
                    <a:bodyPr/>
                    <a:lstStyle/>
                    <a:p>
                      <a:r>
                        <a:rPr lang="en-IN" dirty="0"/>
                        <a:t>3</a:t>
                      </a:r>
                    </a:p>
                  </a:txBody>
                  <a:tcPr/>
                </a:tc>
                <a:tc>
                  <a:txBody>
                    <a:bodyPr/>
                    <a:lstStyle/>
                    <a:p>
                      <a:pPr algn="just">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Jagriti Saini a,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Maitreyee</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Dutta b,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Gonçalo</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Marques</a:t>
                      </a:r>
                    </a:p>
                  </a:txBody>
                  <a:tcPr marL="68580" marR="68580" marT="0" marB="0"/>
                </a:tc>
                <a:tc>
                  <a:txBody>
                    <a:bodyPr/>
                    <a:lstStyle/>
                    <a:p>
                      <a:pPr algn="just"/>
                      <a:r>
                        <a:rPr lang="en-US" dirty="0">
                          <a:latin typeface="Times New Roman" panose="02020603050405020304" pitchFamily="18" charset="0"/>
                          <a:cs typeface="Times New Roman" panose="02020603050405020304" pitchFamily="18" charset="0"/>
                        </a:rPr>
                        <a:t>Smart indoor air quality monitoring for enhanced living environments and ambient assisted living</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pPr algn="just"/>
                      <a:r>
                        <a:rPr lang="en-US" sz="1600" dirty="0">
                          <a:latin typeface="Times New Roman" panose="02020603050405020304" pitchFamily="18" charset="0"/>
                          <a:cs typeface="Times New Roman" panose="02020603050405020304" pitchFamily="18" charset="0"/>
                        </a:rPr>
                        <a:t>The AQI serves as a tool for the public, environmental agencies, and policymakers to understand and communicate the air quality status. It helps individuals make informed decisions regarding outdoor activities, and it aids in implementing appropriate measures to improve air quality and protect public health.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0342864"/>
                  </a:ext>
                </a:extLst>
              </a:tr>
              <a:tr h="1173054">
                <a:tc>
                  <a:txBody>
                    <a:bodyPr/>
                    <a:lstStyle/>
                    <a:p>
                      <a:r>
                        <a:rPr lang="en-IN" dirty="0"/>
                        <a:t>4</a:t>
                      </a:r>
                    </a:p>
                  </a:txBody>
                  <a:tcPr/>
                </a:tc>
                <a:tc>
                  <a:txBody>
                    <a:bodyPr/>
                    <a:lstStyle/>
                    <a:p>
                      <a:r>
                        <a:rPr lang="en-IN" sz="1600" dirty="0">
                          <a:latin typeface="Times New Roman" panose="02020603050405020304" pitchFamily="18" charset="0"/>
                          <a:cs typeface="Times New Roman" panose="02020603050405020304" pitchFamily="18" charset="0"/>
                        </a:rPr>
                        <a:t>Ye Bian a, </a:t>
                      </a:r>
                      <a:r>
                        <a:rPr lang="en-IN" sz="1600" dirty="0" err="1">
                          <a:latin typeface="Times New Roman" panose="02020603050405020304" pitchFamily="18" charset="0"/>
                          <a:cs typeface="Times New Roman" panose="02020603050405020304" pitchFamily="18" charset="0"/>
                        </a:rPr>
                        <a:t>Chencheng</a:t>
                      </a:r>
                      <a:r>
                        <a:rPr lang="en-IN" sz="1600" dirty="0">
                          <a:latin typeface="Times New Roman" panose="02020603050405020304" pitchFamily="18" charset="0"/>
                          <a:cs typeface="Times New Roman" panose="02020603050405020304" pitchFamily="18" charset="0"/>
                        </a:rPr>
                        <a:t> Zhang a, Hui Wang b, Qi Cao</a:t>
                      </a:r>
                    </a:p>
                  </a:txBody>
                  <a:tcPr/>
                </a:tc>
                <a:tc>
                  <a:txBody>
                    <a:bodyPr/>
                    <a:lstStyle/>
                    <a:p>
                      <a:r>
                        <a:rPr lang="en-US" sz="1600" dirty="0">
                          <a:latin typeface="Times New Roman" panose="02020603050405020304" pitchFamily="18" charset="0"/>
                          <a:cs typeface="Times New Roman" panose="02020603050405020304" pitchFamily="18" charset="0"/>
                        </a:rPr>
                        <a:t>Degradable nanofiber for eco-friendly air filtration: Progress and perspectives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2</a:t>
                      </a:r>
                      <a:r>
                        <a:rPr lang="en-IN" sz="1800" dirty="0">
                          <a:latin typeface="Times New Roman" panose="02020603050405020304" pitchFamily="18" charset="0"/>
                          <a:cs typeface="Times New Roman" panose="02020603050405020304" pitchFamily="18" charset="0"/>
                        </a:rPr>
                        <a:t>023</a:t>
                      </a:r>
                    </a:p>
                  </a:txBody>
                  <a:tcPr/>
                </a:tc>
                <a:tc>
                  <a:txBody>
                    <a:bodyPr/>
                    <a:lstStyle/>
                    <a:p>
                      <a:pPr algn="just"/>
                      <a:r>
                        <a:rPr lang="en-US" sz="1600" kern="1200" dirty="0">
                          <a:solidFill>
                            <a:schemeClr val="dk1"/>
                          </a:solidFill>
                          <a:effectLst/>
                          <a:latin typeface="Times New Roman" panose="02020603050405020304" pitchFamily="18" charset="0"/>
                          <a:ea typeface="+mn-ea"/>
                          <a:cs typeface="Times New Roman" panose="02020603050405020304" pitchFamily="18" charset="0"/>
                        </a:rPr>
                        <a:t>Air pollution is a major global health threat, but traditional filters contribute to waste issues. Unlike non-degradable counterparts, these filters don't disrupt waste disposal systems. This review explores the latest in degradable nanofiber filters, detailing their composition, filtration performance, and various functionalities. The aim is to create sustainable air filters that meet future needs while being kind to the environment</a:t>
                      </a:r>
                      <a:endParaRPr lang="en-IN" sz="16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92502553"/>
                  </a:ext>
                </a:extLst>
              </a:tr>
            </a:tbl>
          </a:graphicData>
        </a:graphic>
      </p:graphicFrame>
    </p:spTree>
    <p:extLst>
      <p:ext uri="{BB962C8B-B14F-4D97-AF65-F5344CB8AC3E}">
        <p14:creationId xmlns:p14="http://schemas.microsoft.com/office/powerpoint/2010/main" val="400343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76C5-A668-5028-2478-E413D4F7E93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WHY BANANA FIBER ?</a:t>
            </a:r>
          </a:p>
        </p:txBody>
      </p:sp>
      <p:sp>
        <p:nvSpPr>
          <p:cNvPr id="3" name="Content Placeholder 2">
            <a:extLst>
              <a:ext uri="{FF2B5EF4-FFF2-40B4-BE49-F238E27FC236}">
                <a16:creationId xmlns:a16="http://schemas.microsoft.com/office/drawing/2014/main" id="{2B4A341F-7CE1-BB10-C831-F4830D2DB534}"/>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High tensile strength</a:t>
            </a:r>
          </a:p>
          <a:p>
            <a:pPr algn="just"/>
            <a:r>
              <a:rPr lang="en-US" dirty="0">
                <a:latin typeface="Times New Roman" panose="02020603050405020304" pitchFamily="18" charset="0"/>
                <a:cs typeface="Times New Roman" panose="02020603050405020304" pitchFamily="18" charset="0"/>
              </a:rPr>
              <a:t>flexibility</a:t>
            </a:r>
          </a:p>
          <a:p>
            <a:pPr algn="just"/>
            <a:r>
              <a:rPr lang="en-US" dirty="0">
                <a:latin typeface="Times New Roman" panose="02020603050405020304" pitchFamily="18" charset="0"/>
                <a:cs typeface="Times New Roman" panose="02020603050405020304" pitchFamily="18" charset="0"/>
              </a:rPr>
              <a:t>Low weight</a:t>
            </a:r>
          </a:p>
          <a:p>
            <a:pPr algn="just"/>
            <a:r>
              <a:rPr lang="en-US" dirty="0">
                <a:latin typeface="Times New Roman" panose="02020603050405020304" pitchFamily="18" charset="0"/>
                <a:cs typeface="Times New Roman" panose="02020603050405020304" pitchFamily="18" charset="0"/>
              </a:rPr>
              <a:t>Biodegradability</a:t>
            </a:r>
          </a:p>
          <a:p>
            <a:pPr algn="just"/>
            <a:r>
              <a:rPr lang="en-US" dirty="0">
                <a:latin typeface="Times New Roman" panose="02020603050405020304" pitchFamily="18" charset="0"/>
                <a:cs typeface="Times New Roman" panose="02020603050405020304" pitchFamily="18" charset="0"/>
              </a:rPr>
              <a:t>Non toxic</a:t>
            </a:r>
          </a:p>
          <a:p>
            <a:pPr algn="just"/>
            <a:r>
              <a:rPr lang="en-US" dirty="0">
                <a:latin typeface="Times New Roman" panose="02020603050405020304" pitchFamily="18" charset="0"/>
                <a:cs typeface="Times New Roman" panose="02020603050405020304" pitchFamily="18" charset="0"/>
              </a:rPr>
              <a:t>Renewability</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03CFC49-EF7D-56C7-9F5A-31B658ED9F04}"/>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B495E02D-7E9A-DC12-6E66-6DEACCD3E586}"/>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448372A5-72FC-15AB-1ED0-A19CB59FCBDB}"/>
              </a:ext>
            </a:extLst>
          </p:cNvPr>
          <p:cNvSpPr>
            <a:spLocks noGrp="1"/>
          </p:cNvSpPr>
          <p:nvPr>
            <p:ph type="sldNum" sz="quarter" idx="12"/>
          </p:nvPr>
        </p:nvSpPr>
        <p:spPr/>
        <p:txBody>
          <a:bodyPr/>
          <a:lstStyle/>
          <a:p>
            <a:fld id="{4D33481B-02C9-4B5A-8152-DC20DFB5D4FB}" type="slidenum">
              <a:rPr lang="en-IN" smtClean="0"/>
              <a:t>6</a:t>
            </a:fld>
            <a:endParaRPr lang="en-IN"/>
          </a:p>
        </p:txBody>
      </p:sp>
    </p:spTree>
    <p:extLst>
      <p:ext uri="{BB962C8B-B14F-4D97-AF65-F5344CB8AC3E}">
        <p14:creationId xmlns:p14="http://schemas.microsoft.com/office/powerpoint/2010/main" val="417820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68F8-B7EE-821D-6A94-6DBA17D8896F}"/>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4" name="Date Placeholder 3">
            <a:extLst>
              <a:ext uri="{FF2B5EF4-FFF2-40B4-BE49-F238E27FC236}">
                <a16:creationId xmlns:a16="http://schemas.microsoft.com/office/drawing/2014/main" id="{104D7907-3B48-2170-1763-0959407E663F}"/>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664477DF-92BF-E5E2-6256-DB8813FE42F8}"/>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F3ADB23D-2F6C-02C9-76E7-AB54DEFC2765}"/>
              </a:ext>
            </a:extLst>
          </p:cNvPr>
          <p:cNvSpPr>
            <a:spLocks noGrp="1"/>
          </p:cNvSpPr>
          <p:nvPr>
            <p:ph type="sldNum" sz="quarter" idx="12"/>
          </p:nvPr>
        </p:nvSpPr>
        <p:spPr/>
        <p:txBody>
          <a:bodyPr/>
          <a:lstStyle/>
          <a:p>
            <a:fld id="{4D33481B-02C9-4B5A-8152-DC20DFB5D4FB}" type="slidenum">
              <a:rPr lang="en-IN" smtClean="0"/>
              <a:t>7</a:t>
            </a:fld>
            <a:endParaRPr lang="en-IN"/>
          </a:p>
        </p:txBody>
      </p:sp>
      <p:pic>
        <p:nvPicPr>
          <p:cNvPr id="9" name="Content Placeholder 8">
            <a:extLst>
              <a:ext uri="{FF2B5EF4-FFF2-40B4-BE49-F238E27FC236}">
                <a16:creationId xmlns:a16="http://schemas.microsoft.com/office/drawing/2014/main" id="{4A64FF5D-1C97-3906-6318-BE68C06D0CB6}"/>
              </a:ext>
            </a:extLst>
          </p:cNvPr>
          <p:cNvPicPr>
            <a:picLocks noGrp="1" noChangeAspect="1"/>
          </p:cNvPicPr>
          <p:nvPr>
            <p:ph idx="1"/>
          </p:nvPr>
        </p:nvPicPr>
        <p:blipFill>
          <a:blip r:embed="rId2"/>
          <a:stretch>
            <a:fillRect/>
          </a:stretch>
        </p:blipFill>
        <p:spPr>
          <a:xfrm>
            <a:off x="4178515" y="1419976"/>
            <a:ext cx="3834969" cy="5207086"/>
          </a:xfrm>
          <a:prstGeom prst="rect">
            <a:avLst/>
          </a:prstGeom>
        </p:spPr>
      </p:pic>
    </p:spTree>
    <p:extLst>
      <p:ext uri="{BB962C8B-B14F-4D97-AF65-F5344CB8AC3E}">
        <p14:creationId xmlns:p14="http://schemas.microsoft.com/office/powerpoint/2010/main" val="3766039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D399-7D64-0F9F-D010-6C2202EDAF5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CLEANING PROCESS OF BANANA FIBRE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21E0AF-8221-8802-CB94-5454B004E9D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Choose the cleaning agent  </a:t>
            </a:r>
          </a:p>
          <a:p>
            <a:r>
              <a:rPr lang="en-US" dirty="0">
                <a:latin typeface="Times New Roman" panose="02020603050405020304" pitchFamily="18" charset="0"/>
                <a:cs typeface="Times New Roman" panose="02020603050405020304" pitchFamily="18" charset="0"/>
              </a:rPr>
              <a:t>Scouring</a:t>
            </a:r>
          </a:p>
          <a:p>
            <a:r>
              <a:rPr lang="en-US" dirty="0">
                <a:latin typeface="Times New Roman" panose="02020603050405020304" pitchFamily="18" charset="0"/>
                <a:cs typeface="Times New Roman" panose="02020603050405020304" pitchFamily="18" charset="0"/>
              </a:rPr>
              <a:t>Bleaching process(try to avoid the fungal attack)</a:t>
            </a:r>
          </a:p>
          <a:p>
            <a:r>
              <a:rPr lang="en-US" dirty="0">
                <a:latin typeface="Times New Roman" panose="02020603050405020304" pitchFamily="18" charset="0"/>
                <a:cs typeface="Times New Roman" panose="02020603050405020304" pitchFamily="18" charset="0"/>
              </a:rPr>
              <a:t>Rinsing</a:t>
            </a:r>
          </a:p>
          <a:p>
            <a:r>
              <a:rPr lang="en-US" dirty="0">
                <a:latin typeface="Times New Roman" panose="02020603050405020304" pitchFamily="18" charset="0"/>
                <a:cs typeface="Times New Roman" panose="02020603050405020304" pitchFamily="18" charset="0"/>
              </a:rPr>
              <a:t>Drying</a:t>
            </a:r>
          </a:p>
          <a:p>
            <a:endParaRPr lang="en-US" dirty="0"/>
          </a:p>
          <a:p>
            <a:endParaRPr lang="en-IN" dirty="0"/>
          </a:p>
        </p:txBody>
      </p:sp>
      <p:sp>
        <p:nvSpPr>
          <p:cNvPr id="4" name="Date Placeholder 3">
            <a:extLst>
              <a:ext uri="{FF2B5EF4-FFF2-40B4-BE49-F238E27FC236}">
                <a16:creationId xmlns:a16="http://schemas.microsoft.com/office/drawing/2014/main" id="{20646FFD-55C0-4B65-59A6-6D435EAF0EFC}"/>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D15DB07D-175F-D89A-C563-D992A16D7568}"/>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6FBD535F-0DE2-F031-39D1-3890655B77A1}"/>
              </a:ext>
            </a:extLst>
          </p:cNvPr>
          <p:cNvSpPr>
            <a:spLocks noGrp="1"/>
          </p:cNvSpPr>
          <p:nvPr>
            <p:ph type="sldNum" sz="quarter" idx="12"/>
          </p:nvPr>
        </p:nvSpPr>
        <p:spPr/>
        <p:txBody>
          <a:bodyPr/>
          <a:lstStyle/>
          <a:p>
            <a:fld id="{4D33481B-02C9-4B5A-8152-DC20DFB5D4FB}" type="slidenum">
              <a:rPr lang="en-IN" smtClean="0"/>
              <a:t>8</a:t>
            </a:fld>
            <a:endParaRPr lang="en-IN"/>
          </a:p>
        </p:txBody>
      </p:sp>
    </p:spTree>
    <p:extLst>
      <p:ext uri="{BB962C8B-B14F-4D97-AF65-F5344CB8AC3E}">
        <p14:creationId xmlns:p14="http://schemas.microsoft.com/office/powerpoint/2010/main" val="34988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DDCA-036B-BFFB-8853-35765E7B3B7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REQUIRED MATERIALS AND COST</a:t>
            </a:r>
          </a:p>
        </p:txBody>
      </p:sp>
      <p:graphicFrame>
        <p:nvGraphicFramePr>
          <p:cNvPr id="7" name="Content Placeholder 6">
            <a:extLst>
              <a:ext uri="{FF2B5EF4-FFF2-40B4-BE49-F238E27FC236}">
                <a16:creationId xmlns:a16="http://schemas.microsoft.com/office/drawing/2014/main" id="{0E6BBEED-7A9E-D20A-4F74-31236C17307E}"/>
              </a:ext>
            </a:extLst>
          </p:cNvPr>
          <p:cNvGraphicFramePr>
            <a:graphicFrameLocks noGrp="1"/>
          </p:cNvGraphicFramePr>
          <p:nvPr>
            <p:ph idx="1"/>
            <p:extLst>
              <p:ext uri="{D42A27DB-BD31-4B8C-83A1-F6EECF244321}">
                <p14:modId xmlns:p14="http://schemas.microsoft.com/office/powerpoint/2010/main" val="4129378913"/>
              </p:ext>
            </p:extLst>
          </p:nvPr>
        </p:nvGraphicFramePr>
        <p:xfrm>
          <a:off x="838198" y="1825625"/>
          <a:ext cx="10515600" cy="29827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277088378"/>
                    </a:ext>
                  </a:extLst>
                </a:gridCol>
                <a:gridCol w="3505200">
                  <a:extLst>
                    <a:ext uri="{9D8B030D-6E8A-4147-A177-3AD203B41FA5}">
                      <a16:colId xmlns:a16="http://schemas.microsoft.com/office/drawing/2014/main" val="2617846361"/>
                    </a:ext>
                  </a:extLst>
                </a:gridCol>
                <a:gridCol w="3505200">
                  <a:extLst>
                    <a:ext uri="{9D8B030D-6E8A-4147-A177-3AD203B41FA5}">
                      <a16:colId xmlns:a16="http://schemas.microsoft.com/office/drawing/2014/main" val="3329576779"/>
                    </a:ext>
                  </a:extLst>
                </a:gridCol>
              </a:tblGrid>
              <a:tr h="426106">
                <a:tc>
                  <a:txBody>
                    <a:bodyPr/>
                    <a:lstStyle/>
                    <a:p>
                      <a:r>
                        <a:rPr lang="en-US" dirty="0">
                          <a:latin typeface="Times New Roman" panose="02020603050405020304" pitchFamily="18" charset="0"/>
                          <a:cs typeface="Times New Roman" panose="02020603050405020304" pitchFamily="18" charset="0"/>
                        </a:rPr>
                        <a:t>Materials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Required Amount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Cost (Rs)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3765715"/>
                  </a:ext>
                </a:extLst>
              </a:tr>
              <a:tr h="426106">
                <a:tc>
                  <a:txBody>
                    <a:bodyPr/>
                    <a:lstStyle/>
                    <a:p>
                      <a:r>
                        <a:rPr lang="en-US" dirty="0">
                          <a:latin typeface="Times New Roman" panose="02020603050405020304" pitchFamily="18" charset="0"/>
                          <a:cs typeface="Times New Roman" panose="02020603050405020304" pitchFamily="18" charset="0"/>
                        </a:rPr>
                        <a:t>Rubber pad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2400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8254751"/>
                  </a:ext>
                </a:extLst>
              </a:tr>
              <a:tr h="426106">
                <a:tc>
                  <a:txBody>
                    <a:bodyPr/>
                    <a:lstStyle/>
                    <a:p>
                      <a:r>
                        <a:rPr lang="en-US" dirty="0">
                          <a:latin typeface="Times New Roman" panose="02020603050405020304" pitchFamily="18" charset="0"/>
                          <a:cs typeface="Times New Roman" panose="02020603050405020304" pitchFamily="18" charset="0"/>
                        </a:rPr>
                        <a:t>Silicon paste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600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6921917"/>
                  </a:ext>
                </a:extLst>
              </a:tr>
              <a:tr h="426106">
                <a:tc>
                  <a:txBody>
                    <a:bodyPr/>
                    <a:lstStyle/>
                    <a:p>
                      <a:r>
                        <a:rPr lang="en-US" dirty="0">
                          <a:latin typeface="Times New Roman" panose="02020603050405020304" pitchFamily="18" charset="0"/>
                          <a:cs typeface="Times New Roman" panose="02020603050405020304" pitchFamily="18" charset="0"/>
                        </a:rPr>
                        <a:t>Blower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1250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8930735"/>
                  </a:ext>
                </a:extLst>
              </a:tr>
              <a:tr h="426106">
                <a:tc>
                  <a:txBody>
                    <a:bodyPr/>
                    <a:lstStyle/>
                    <a:p>
                      <a:r>
                        <a:rPr lang="en-US" dirty="0">
                          <a:latin typeface="Times New Roman" panose="02020603050405020304" pitchFamily="18" charset="0"/>
                          <a:cs typeface="Times New Roman" panose="02020603050405020304" pitchFamily="18" charset="0"/>
                        </a:rPr>
                        <a:t>Cable tie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60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7887998"/>
                  </a:ext>
                </a:extLst>
              </a:tr>
              <a:tr h="426106">
                <a:tc>
                  <a:txBody>
                    <a:bodyPr/>
                    <a:lstStyle/>
                    <a:p>
                      <a:r>
                        <a:rPr lang="en-US" dirty="0">
                          <a:latin typeface="Times New Roman" panose="02020603050405020304" pitchFamily="18" charset="0"/>
                          <a:cs typeface="Times New Roman" panose="02020603050405020304" pitchFamily="18" charset="0"/>
                        </a:rPr>
                        <a:t>Banana fiber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1500 gram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1500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66482178"/>
                  </a:ext>
                </a:extLst>
              </a:tr>
              <a:tr h="426106">
                <a:tc>
                  <a:txBody>
                    <a:bodyPr/>
                    <a:lstStyle/>
                    <a:p>
                      <a:r>
                        <a:rPr lang="en-US" dirty="0">
                          <a:latin typeface="Times New Roman" panose="02020603050405020304" pitchFamily="18" charset="0"/>
                          <a:cs typeface="Times New Roman" panose="02020603050405020304" pitchFamily="18" charset="0"/>
                        </a:rPr>
                        <a:t>Epoxy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750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8538572"/>
                  </a:ext>
                </a:extLst>
              </a:tr>
            </a:tbl>
          </a:graphicData>
        </a:graphic>
      </p:graphicFrame>
      <p:sp>
        <p:nvSpPr>
          <p:cNvPr id="4" name="Date Placeholder 3">
            <a:extLst>
              <a:ext uri="{FF2B5EF4-FFF2-40B4-BE49-F238E27FC236}">
                <a16:creationId xmlns:a16="http://schemas.microsoft.com/office/drawing/2014/main" id="{063C22C7-7F4D-C7D8-D7E3-5CF27A161F37}"/>
              </a:ext>
            </a:extLst>
          </p:cNvPr>
          <p:cNvSpPr>
            <a:spLocks noGrp="1"/>
          </p:cNvSpPr>
          <p:nvPr>
            <p:ph type="dt" sz="half" idx="10"/>
          </p:nvPr>
        </p:nvSpPr>
        <p:spPr/>
        <p:txBody>
          <a:bodyPr/>
          <a:lstStyle/>
          <a:p>
            <a:fld id="{BAAD02B5-BB93-407E-BAEA-9404668A82BE}" type="datetime1">
              <a:rPr lang="en-IN" smtClean="0"/>
              <a:t>29-04-2024</a:t>
            </a:fld>
            <a:endParaRPr lang="en-IN"/>
          </a:p>
        </p:txBody>
      </p:sp>
      <p:sp>
        <p:nvSpPr>
          <p:cNvPr id="5" name="Footer Placeholder 4">
            <a:extLst>
              <a:ext uri="{FF2B5EF4-FFF2-40B4-BE49-F238E27FC236}">
                <a16:creationId xmlns:a16="http://schemas.microsoft.com/office/drawing/2014/main" id="{570F3F73-8453-F56C-A431-FE7E1A53D52F}"/>
              </a:ext>
            </a:extLst>
          </p:cNvPr>
          <p:cNvSpPr>
            <a:spLocks noGrp="1"/>
          </p:cNvSpPr>
          <p:nvPr>
            <p:ph type="ftr" sz="quarter" idx="11"/>
          </p:nvPr>
        </p:nvSpPr>
        <p:spPr/>
        <p:txBody>
          <a:bodyPr/>
          <a:lstStyle/>
          <a:p>
            <a:r>
              <a:rPr lang="en-US"/>
              <a:t>DEPARTMENT OF MECHANICAL ENGINEERING PATTOOR</a:t>
            </a:r>
            <a:endParaRPr lang="en-IN"/>
          </a:p>
        </p:txBody>
      </p:sp>
      <p:sp>
        <p:nvSpPr>
          <p:cNvPr id="6" name="Slide Number Placeholder 5">
            <a:extLst>
              <a:ext uri="{FF2B5EF4-FFF2-40B4-BE49-F238E27FC236}">
                <a16:creationId xmlns:a16="http://schemas.microsoft.com/office/drawing/2014/main" id="{3D077FE6-78D3-4CAD-EBE8-3F697CA9B1DD}"/>
              </a:ext>
            </a:extLst>
          </p:cNvPr>
          <p:cNvSpPr>
            <a:spLocks noGrp="1"/>
          </p:cNvSpPr>
          <p:nvPr>
            <p:ph type="sldNum" sz="quarter" idx="12"/>
          </p:nvPr>
        </p:nvSpPr>
        <p:spPr/>
        <p:txBody>
          <a:bodyPr/>
          <a:lstStyle/>
          <a:p>
            <a:fld id="{4D33481B-02C9-4B5A-8152-DC20DFB5D4FB}" type="slidenum">
              <a:rPr lang="en-IN" smtClean="0"/>
              <a:t>9</a:t>
            </a:fld>
            <a:endParaRPr lang="en-IN"/>
          </a:p>
        </p:txBody>
      </p:sp>
    </p:spTree>
    <p:extLst>
      <p:ext uri="{BB962C8B-B14F-4D97-AF65-F5344CB8AC3E}">
        <p14:creationId xmlns:p14="http://schemas.microsoft.com/office/powerpoint/2010/main" val="72885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988</Words>
  <Application>Microsoft Office PowerPoint</Application>
  <PresentationFormat>Widescreen</PresentationFormat>
  <Paragraphs>185</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vt:lpstr>
      <vt:lpstr>Times New Roman</vt:lpstr>
      <vt:lpstr>Office Theme</vt:lpstr>
      <vt:lpstr>BIODEGRADABLE AIR FILTER USING BANANA FIBER</vt:lpstr>
      <vt:lpstr>INTRODUCTION</vt:lpstr>
      <vt:lpstr>OBJECTIVES</vt:lpstr>
      <vt:lpstr>PowerPoint Presentation</vt:lpstr>
      <vt:lpstr>PowerPoint Presentation</vt:lpstr>
      <vt:lpstr>WHY BANANA FIBER ?</vt:lpstr>
      <vt:lpstr>METHODOLOGY</vt:lpstr>
      <vt:lpstr>CLEANING PROCESS OF BANANA FIBRE</vt:lpstr>
      <vt:lpstr>REQUIRED MATERIALS AND COST</vt:lpstr>
      <vt:lpstr>MATERIALS PURCHASED</vt:lpstr>
      <vt:lpstr>PowerPoint Presentation</vt:lpstr>
      <vt:lpstr>Flow diagram </vt:lpstr>
      <vt:lpstr>CAD MODEL </vt:lpstr>
      <vt:lpstr>TESTING</vt:lpstr>
      <vt:lpstr>TESTING EQUIPMENT</vt:lpstr>
      <vt:lpstr>PowerPoint Presentation</vt:lpstr>
      <vt:lpstr>FILTER ARRANGEMENT </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ON NEOPRENE COATING ON TETRAPOD STRUCTURE</dc:title>
  <dc:creator>rohit sureshkumar</dc:creator>
  <cp:lastModifiedBy>hafza kabeer</cp:lastModifiedBy>
  <cp:revision>43</cp:revision>
  <dcterms:created xsi:type="dcterms:W3CDTF">2023-11-16T13:55:09Z</dcterms:created>
  <dcterms:modified xsi:type="dcterms:W3CDTF">2024-04-29T02:22:33Z</dcterms:modified>
</cp:coreProperties>
</file>